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5143500" cx="9144000"/>
  <p:notesSz cx="6858000" cy="9144000"/>
  <p:embeddedFontLst>
    <p:embeddedFont>
      <p:font typeface="Roboto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font" Target="fonts/Roboto-regular.fntdata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font" Target="fonts/Roboto-italic.fntdata"/><Relationship Id="rId21" Type="http://schemas.openxmlformats.org/officeDocument/2006/relationships/slide" Target="slides/slide16.xml"/><Relationship Id="rId43" Type="http://schemas.openxmlformats.org/officeDocument/2006/relationships/font" Target="fonts/Roboto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font" Target="fonts/Robo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d2a4b80918_0_10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d2a4b80918_0_10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d2a4b80918_0_15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d2a4b80918_0_15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d2a4b80918_0_9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1d2a4b80918_0_9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d2a4b80918_0_10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d2a4b80918_0_10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d2a4b80918_0_9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d2a4b80918_0_9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d2a4b80918_0_10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1d2a4b80918_0_10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d2a4b80918_0_10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1d2a4b80918_0_10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d2a4b80918_0_10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1d2a4b80918_0_10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d2a4b80918_0_1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d2a4b80918_0_1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d2a4b80918_0_10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1d2a4b80918_0_10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d2a4b80918_0_14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d2a4b80918_0_1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d2a4b80918_0_1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d2a4b80918_0_1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d2a4b80918_0_10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1d2a4b80918_0_10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d2a4b80918_0_13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d2a4b80918_0_1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d2a4b80918_0_13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d2a4b80918_0_1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d2a4b80918_0_14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1d2a4b80918_0_1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d2a4b80918_0_14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1d2a4b80918_0_1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d2a4b80918_0_14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1d2a4b80918_0_1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d2a4b80918_0_15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1d2a4b80918_0_1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d2a4b80918_0_15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1d2a4b80918_0_1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1d2a4b80918_0_15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1d2a4b80918_0_15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d2a4b80918_0_14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d2a4b80918_0_1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d2a4b80918_0_15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1d2a4b80918_0_15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1d2a4b80918_0_15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1d2a4b80918_0_1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d2a4b80918_0_1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d2a4b80918_0_1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1d2a4b80918_0_14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1d2a4b80918_0_1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d2a4b80918_0_15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1d2a4b80918_0_1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d2a4b80918_0_1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1d2a4b80918_0_1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1d2a4b80918_0_14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1d2a4b80918_0_1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cced415423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cced415423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d2a4b80918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d2a4b80918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d2a4b80918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d2a4b80918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d2a4b8091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d2a4b8091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d2a4b80918_0_9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d2a4b80918_0_9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d2a4b80918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d2a4b80918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arxiv.org/pdf/1706.03762.pdf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17.png"/><Relationship Id="rId5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arxiv.org/pdf/1706.03762.pdf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youtube.com/watch?v=4Bdc55j80l8" TargetMode="External"/><Relationship Id="rId4" Type="http://schemas.openxmlformats.org/officeDocument/2006/relationships/image" Target="../media/image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s3-us-west-2.amazonaws.com/openai-assets/research-covers/language-unsupervised/language_understanding_paper.pdf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youtube.com/watch?v=ZRYru5qXf5A" TargetMode="External"/><Relationship Id="rId4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youtube.com/watch?v=ZRYru5qXf5A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Relationship Id="rId4" Type="http://schemas.openxmlformats.org/officeDocument/2006/relationships/hyperlink" Target="https://medium.com/walmartglobaltech/the-journey-of-open-ai-gpt-models-32d95b7b7fb2" TargetMode="External"/><Relationship Id="rId5" Type="http://schemas.openxmlformats.org/officeDocument/2006/relationships/hyperlink" Target="https://s3-us-west-2.amazonaws.com/openai-assets/research-covers/language-unsupervised/language_understanding_paper.pdf" TargetMode="External"/><Relationship Id="rId6" Type="http://schemas.openxmlformats.org/officeDocument/2006/relationships/hyperlink" Target="https://www.youtube.com/watch?v=ZRYru5qXf5A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Relationship Id="rId4" Type="http://schemas.openxmlformats.org/officeDocument/2006/relationships/hyperlink" Target="https://cdn.openai.com/better-language-models/language_models_are_unsupervised_multitask_learners.pdf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arxiv.org/pdf/2005.14165.pdf" TargetMode="External"/><Relationship Id="rId4" Type="http://schemas.openxmlformats.org/officeDocument/2006/relationships/image" Target="../media/image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chat.openai.com/chat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4" y="408400"/>
            <a:ext cx="4551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ChatGPT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585875" y="2461000"/>
            <a:ext cx="4726200" cy="184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it?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it work?</a:t>
            </a:r>
            <a:br>
              <a:rPr lang="en"/>
            </a:br>
            <a:r>
              <a:rPr lang="en"/>
              <a:t>How is it trained?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did it evolve?</a:t>
            </a:r>
            <a:br>
              <a:rPr lang="en"/>
            </a:br>
            <a:r>
              <a:rPr lang="en"/>
              <a:t>What can it do?  </a:t>
            </a:r>
            <a:br>
              <a:rPr lang="en"/>
            </a:br>
            <a:r>
              <a:rPr lang="en"/>
              <a:t>When will it take my job?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2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it work?</a:t>
            </a:r>
            <a:endParaRPr/>
          </a:p>
        </p:txBody>
      </p:sp>
      <p:pic>
        <p:nvPicPr>
          <p:cNvPr id="381" name="Google Shape;38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8350" y="2163713"/>
            <a:ext cx="7881303" cy="2790012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2"/>
          <p:cNvSpPr txBox="1"/>
          <p:nvPr/>
        </p:nvSpPr>
        <p:spPr>
          <a:xfrm>
            <a:off x="1512900" y="-21450"/>
            <a:ext cx="7631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2"/>
                </a:solidFill>
              </a:rPr>
              <a:t>Embeddings?</a:t>
            </a:r>
            <a:endParaRPr sz="2800">
              <a:solidFill>
                <a:schemeClr val="lt2"/>
              </a:solidFill>
            </a:endParaRPr>
          </a:p>
        </p:txBody>
      </p:sp>
      <p:cxnSp>
        <p:nvCxnSpPr>
          <p:cNvPr id="383" name="Google Shape;383;p22"/>
          <p:cNvCxnSpPr/>
          <p:nvPr/>
        </p:nvCxnSpPr>
        <p:spPr>
          <a:xfrm rot="10800000">
            <a:off x="375050" y="1650225"/>
            <a:ext cx="0" cy="359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4" name="Google Shape;384;p22"/>
          <p:cNvSpPr/>
          <p:nvPr/>
        </p:nvSpPr>
        <p:spPr>
          <a:xfrm>
            <a:off x="72500" y="2009325"/>
            <a:ext cx="6051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</a:t>
            </a:r>
            <a:endParaRPr/>
          </a:p>
        </p:txBody>
      </p:sp>
      <p:sp>
        <p:nvSpPr>
          <p:cNvPr id="385" name="Google Shape;385;p22"/>
          <p:cNvSpPr/>
          <p:nvPr/>
        </p:nvSpPr>
        <p:spPr>
          <a:xfrm>
            <a:off x="229375" y="1273600"/>
            <a:ext cx="3171900" cy="369300"/>
          </a:xfrm>
          <a:prstGeom prst="roundRect">
            <a:avLst>
              <a:gd fmla="val 28156" name="adj"/>
            </a:avLst>
          </a:prstGeom>
          <a:solidFill>
            <a:srgbClr val="5F708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Embedding Func (word2vec)</a:t>
            </a:r>
            <a:endParaRPr sz="1500"/>
          </a:p>
        </p:txBody>
      </p:sp>
      <p:cxnSp>
        <p:nvCxnSpPr>
          <p:cNvPr id="386" name="Google Shape;386;p22"/>
          <p:cNvCxnSpPr/>
          <p:nvPr/>
        </p:nvCxnSpPr>
        <p:spPr>
          <a:xfrm rot="10800000">
            <a:off x="1123250" y="1017575"/>
            <a:ext cx="0" cy="248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387" name="Google Shape;387;p22"/>
          <p:cNvGrpSpPr/>
          <p:nvPr/>
        </p:nvGrpSpPr>
        <p:grpSpPr>
          <a:xfrm>
            <a:off x="1068350" y="649325"/>
            <a:ext cx="134400" cy="397800"/>
            <a:chOff x="823500" y="3384175"/>
            <a:chExt cx="134400" cy="397800"/>
          </a:xfrm>
        </p:grpSpPr>
        <p:sp>
          <p:nvSpPr>
            <p:cNvPr id="388" name="Google Shape;388;p22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22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3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it work?</a:t>
            </a:r>
            <a:endParaRPr/>
          </a:p>
        </p:txBody>
      </p:sp>
      <p:sp>
        <p:nvSpPr>
          <p:cNvPr id="396" name="Google Shape;396;p23"/>
          <p:cNvSpPr txBox="1"/>
          <p:nvPr/>
        </p:nvSpPr>
        <p:spPr>
          <a:xfrm>
            <a:off x="1512900" y="-21450"/>
            <a:ext cx="7631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2"/>
                </a:solidFill>
              </a:rPr>
              <a:t>Positional Encoders</a:t>
            </a:r>
            <a:endParaRPr sz="2800">
              <a:solidFill>
                <a:schemeClr val="lt2"/>
              </a:solidFill>
            </a:endParaRPr>
          </a:p>
        </p:txBody>
      </p:sp>
      <p:pic>
        <p:nvPicPr>
          <p:cNvPr id="397" name="Google Shape;39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6500" y="793275"/>
            <a:ext cx="3365500" cy="96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108625"/>
            <a:ext cx="6048476" cy="28824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9" name="Google Shape;399;p23"/>
          <p:cNvCxnSpPr/>
          <p:nvPr/>
        </p:nvCxnSpPr>
        <p:spPr>
          <a:xfrm rot="10800000">
            <a:off x="6956425" y="3362313"/>
            <a:ext cx="0" cy="248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400" name="Google Shape;400;p23"/>
          <p:cNvGrpSpPr/>
          <p:nvPr/>
        </p:nvGrpSpPr>
        <p:grpSpPr>
          <a:xfrm>
            <a:off x="6889225" y="3640175"/>
            <a:ext cx="134400" cy="397800"/>
            <a:chOff x="823500" y="3384175"/>
            <a:chExt cx="134400" cy="397800"/>
          </a:xfrm>
        </p:grpSpPr>
        <p:sp>
          <p:nvSpPr>
            <p:cNvPr id="401" name="Google Shape;401;p23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23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23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4" name="Google Shape;404;p23"/>
          <p:cNvSpPr/>
          <p:nvPr/>
        </p:nvSpPr>
        <p:spPr>
          <a:xfrm>
            <a:off x="6771775" y="2963850"/>
            <a:ext cx="369300" cy="369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+</a:t>
            </a:r>
            <a:endParaRPr/>
          </a:p>
        </p:txBody>
      </p:sp>
      <p:cxnSp>
        <p:nvCxnSpPr>
          <p:cNvPr id="405" name="Google Shape;405;p23"/>
          <p:cNvCxnSpPr>
            <a:stCxn id="406" idx="3"/>
            <a:endCxn id="404" idx="2"/>
          </p:cNvCxnSpPr>
          <p:nvPr/>
        </p:nvCxnSpPr>
        <p:spPr>
          <a:xfrm>
            <a:off x="5578475" y="3148500"/>
            <a:ext cx="1193400" cy="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6" name="Google Shape;406;p23"/>
          <p:cNvSpPr/>
          <p:nvPr/>
        </p:nvSpPr>
        <p:spPr>
          <a:xfrm>
            <a:off x="444575" y="3081750"/>
            <a:ext cx="5133900" cy="133500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7" name="Google Shape;407;p23"/>
          <p:cNvCxnSpPr/>
          <p:nvPr/>
        </p:nvCxnSpPr>
        <p:spPr>
          <a:xfrm rot="10800000">
            <a:off x="6956425" y="2715138"/>
            <a:ext cx="0" cy="248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8" name="Google Shape;408;p23"/>
          <p:cNvSpPr/>
          <p:nvPr/>
        </p:nvSpPr>
        <p:spPr>
          <a:xfrm>
            <a:off x="6477000" y="2293679"/>
            <a:ext cx="1311300" cy="397800"/>
          </a:xfrm>
          <a:prstGeom prst="roundRect">
            <a:avLst>
              <a:gd fmla="val 28156" name="adj"/>
            </a:avLst>
          </a:prstGeom>
          <a:solidFill>
            <a:srgbClr val="5F708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Encoder</a:t>
            </a:r>
            <a:endParaRPr sz="1500"/>
          </a:p>
        </p:txBody>
      </p:sp>
      <p:sp>
        <p:nvSpPr>
          <p:cNvPr id="409" name="Google Shape;409;p23"/>
          <p:cNvSpPr/>
          <p:nvPr/>
        </p:nvSpPr>
        <p:spPr>
          <a:xfrm>
            <a:off x="7341100" y="3777275"/>
            <a:ext cx="1843800" cy="369300"/>
          </a:xfrm>
          <a:prstGeom prst="roundRect">
            <a:avLst>
              <a:gd fmla="val 28156" name="adj"/>
            </a:avLst>
          </a:prstGeom>
          <a:solidFill>
            <a:srgbClr val="5F708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Embedding Func</a:t>
            </a:r>
            <a:endParaRPr sz="1500"/>
          </a:p>
        </p:txBody>
      </p:sp>
      <p:cxnSp>
        <p:nvCxnSpPr>
          <p:cNvPr id="410" name="Google Shape;410;p23"/>
          <p:cNvCxnSpPr>
            <a:stCxn id="409" idx="1"/>
            <a:endCxn id="403" idx="3"/>
          </p:cNvCxnSpPr>
          <p:nvPr/>
        </p:nvCxnSpPr>
        <p:spPr>
          <a:xfrm flipH="1">
            <a:off x="7023700" y="3961925"/>
            <a:ext cx="317400" cy="99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1" name="Google Shape;411;p23"/>
          <p:cNvCxnSpPr/>
          <p:nvPr/>
        </p:nvCxnSpPr>
        <p:spPr>
          <a:xfrm rot="10800000">
            <a:off x="8090850" y="4146575"/>
            <a:ext cx="0" cy="359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2" name="Google Shape;412;p23"/>
          <p:cNvSpPr/>
          <p:nvPr/>
        </p:nvSpPr>
        <p:spPr>
          <a:xfrm>
            <a:off x="7788300" y="4505675"/>
            <a:ext cx="6051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4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it work?</a:t>
            </a:r>
            <a:endParaRPr/>
          </a:p>
        </p:txBody>
      </p:sp>
      <p:sp>
        <p:nvSpPr>
          <p:cNvPr id="418" name="Google Shape;418;p24"/>
          <p:cNvSpPr txBox="1"/>
          <p:nvPr>
            <p:ph idx="1" type="body"/>
          </p:nvPr>
        </p:nvSpPr>
        <p:spPr>
          <a:xfrm>
            <a:off x="82550" y="879475"/>
            <a:ext cx="8991600" cy="3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We still have not gotten to the meat of it. 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is inside the encoder and decoder? 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Transformer Models 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Intruded in the landmark paper </a:t>
            </a:r>
            <a:r>
              <a:rPr lang="en" u="sng">
                <a:solidFill>
                  <a:schemeClr val="hlink"/>
                </a:solidFill>
                <a:hlinkClick r:id="rId3"/>
              </a:rPr>
              <a:t>Attention is all you Need (Vaswani et al, 2017)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24"/>
          <p:cNvSpPr txBox="1"/>
          <p:nvPr/>
        </p:nvSpPr>
        <p:spPr>
          <a:xfrm>
            <a:off x="1512900" y="-21450"/>
            <a:ext cx="7631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2"/>
                </a:solidFill>
              </a:rPr>
              <a:t>Attention is all you need: Transformers</a:t>
            </a:r>
            <a:endParaRPr sz="2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5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Intuition for Attention..</a:t>
            </a:r>
            <a:endParaRPr/>
          </a:p>
        </p:txBody>
      </p:sp>
      <p:pic>
        <p:nvPicPr>
          <p:cNvPr id="425" name="Google Shape;42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43475"/>
            <a:ext cx="8715400" cy="424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6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it work?</a:t>
            </a:r>
            <a:endParaRPr/>
          </a:p>
        </p:txBody>
      </p:sp>
      <p:pic>
        <p:nvPicPr>
          <p:cNvPr id="431" name="Google Shape;43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43475"/>
            <a:ext cx="2863330" cy="424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7525" y="1130300"/>
            <a:ext cx="2446075" cy="3184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3" name="Google Shape;433;p26"/>
          <p:cNvCxnSpPr>
            <a:stCxn id="432" idx="1"/>
          </p:cNvCxnSpPr>
          <p:nvPr/>
        </p:nvCxnSpPr>
        <p:spPr>
          <a:xfrm flipH="1">
            <a:off x="2368625" y="2722563"/>
            <a:ext cx="1158900" cy="388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34" name="Google Shape;434;p26"/>
          <p:cNvCxnSpPr>
            <a:stCxn id="432" idx="1"/>
          </p:cNvCxnSpPr>
          <p:nvPr/>
        </p:nvCxnSpPr>
        <p:spPr>
          <a:xfrm rot="10800000">
            <a:off x="2320925" y="2492463"/>
            <a:ext cx="1206600" cy="230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35" name="Google Shape;435;p26"/>
          <p:cNvCxnSpPr>
            <a:stCxn id="432" idx="1"/>
          </p:cNvCxnSpPr>
          <p:nvPr/>
        </p:nvCxnSpPr>
        <p:spPr>
          <a:xfrm flipH="1">
            <a:off x="1368425" y="2722563"/>
            <a:ext cx="2159100" cy="417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36" name="Google Shape;43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6200" y="1322575"/>
            <a:ext cx="2317750" cy="27999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7" name="Google Shape;437;p26"/>
          <p:cNvCxnSpPr>
            <a:stCxn id="436" idx="1"/>
          </p:cNvCxnSpPr>
          <p:nvPr/>
        </p:nvCxnSpPr>
        <p:spPr>
          <a:xfrm flipH="1">
            <a:off x="5349800" y="2722563"/>
            <a:ext cx="1076400" cy="36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7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it work?</a:t>
            </a:r>
            <a:endParaRPr/>
          </a:p>
        </p:txBody>
      </p:sp>
      <p:sp>
        <p:nvSpPr>
          <p:cNvPr id="443" name="Google Shape;443;p27"/>
          <p:cNvSpPr txBox="1"/>
          <p:nvPr>
            <p:ph idx="1" type="body"/>
          </p:nvPr>
        </p:nvSpPr>
        <p:spPr>
          <a:xfrm>
            <a:off x="82550" y="879475"/>
            <a:ext cx="8991600" cy="3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We still have not gotten to the meat of it. 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is inside the encoder and decoder? 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Transformer Models 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Intruded in the landmark paper </a:t>
            </a:r>
            <a:r>
              <a:rPr lang="en" u="sng">
                <a:solidFill>
                  <a:schemeClr val="hlink"/>
                </a:solidFill>
                <a:hlinkClick r:id="rId3"/>
              </a:rPr>
              <a:t>Attention is all you Need (Vaswani et al, 2017)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8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it work?</a:t>
            </a:r>
            <a:endParaRPr/>
          </a:p>
        </p:txBody>
      </p:sp>
      <p:pic>
        <p:nvPicPr>
          <p:cNvPr descr="Transformers are the rage nowadays, but how do they work? This video demystifies the novel neural network architecture with step by step explanation and illustrations on how transformers work.&#10;&#10;CORRECTIONS:&#10;The sine and cosine functions are actually applied to the embedding dimensions and time steps! &#10;&#10;Audo Studio | Automagically Make Audio Recordings Studio Quality&#10;https://www.audostudio.com/&#10;&#10;Magic Mic | Join waitlist and get it FREE forever when launched! 🎙️&#10;https://magicmic.ai/&#10;&#10;Audo AI | Audio Background Noise Removal Developer API and SDK&#10;https://audo.ai/&#10;&#10;Subscribe to my email newsletter for updated Content.  No spam 🙅‍♂️ only gold 🥇.&#10;https://bit.ly/320hUdx&#10;&#10;Discord Server: Join a community of A.I. Hackers&#10;https://discord.gg/9wSTT4F&#10;&#10;Hugging Face Write with Transformers&#10;https://transformer.huggingface.co/" id="449" name="Google Shape;449;p28" title="Illustrated Guide to Transformers Neural Network: A step by step explanatio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8450" y="591075"/>
            <a:ext cx="5899150" cy="442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9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is it trained? </a:t>
            </a:r>
            <a:endParaRPr/>
          </a:p>
        </p:txBody>
      </p:sp>
      <p:sp>
        <p:nvSpPr>
          <p:cNvPr id="455" name="Google Shape;455;p29"/>
          <p:cNvSpPr txBox="1"/>
          <p:nvPr>
            <p:ph type="title"/>
          </p:nvPr>
        </p:nvSpPr>
        <p:spPr>
          <a:xfrm>
            <a:off x="3776375" y="0"/>
            <a:ext cx="5367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GPT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456" name="Google Shape;456;p29"/>
          <p:cNvSpPr txBox="1"/>
          <p:nvPr>
            <p:ph idx="1" type="body"/>
          </p:nvPr>
        </p:nvSpPr>
        <p:spPr>
          <a:xfrm>
            <a:off x="82550" y="879475"/>
            <a:ext cx="8991600" cy="3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So transformer networks is the architecture, used in GTP along with many language models. 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GPT (Generative Pre-Training) is not so much about the architecture, but about HOW the model is trained.  This is described in 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Improving Language Understanding by Generative Pre-Training, (Radford et all, 2018)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0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is it trained? </a:t>
            </a:r>
            <a:endParaRPr/>
          </a:p>
        </p:txBody>
      </p:sp>
      <p:sp>
        <p:nvSpPr>
          <p:cNvPr id="462" name="Google Shape;462;p30"/>
          <p:cNvSpPr txBox="1"/>
          <p:nvPr/>
        </p:nvSpPr>
        <p:spPr>
          <a:xfrm>
            <a:off x="53975" y="591075"/>
            <a:ext cx="179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Explainer Video</a:t>
            </a:r>
            <a:endParaRPr/>
          </a:p>
        </p:txBody>
      </p:sp>
      <p:pic>
        <p:nvPicPr>
          <p:cNvPr id="463" name="Google Shape;46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2500" y="991275"/>
            <a:ext cx="7364045" cy="3847426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0"/>
          <p:cNvSpPr txBox="1"/>
          <p:nvPr>
            <p:ph type="title"/>
          </p:nvPr>
        </p:nvSpPr>
        <p:spPr>
          <a:xfrm>
            <a:off x="3776375" y="0"/>
            <a:ext cx="5367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GPT</a:t>
            </a:r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1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is it trained? </a:t>
            </a:r>
            <a:endParaRPr/>
          </a:p>
        </p:txBody>
      </p:sp>
      <p:sp>
        <p:nvSpPr>
          <p:cNvPr id="470" name="Google Shape;470;p31"/>
          <p:cNvSpPr txBox="1"/>
          <p:nvPr/>
        </p:nvSpPr>
        <p:spPr>
          <a:xfrm>
            <a:off x="53975" y="591075"/>
            <a:ext cx="179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Explainer Video</a:t>
            </a:r>
            <a:endParaRPr/>
          </a:p>
        </p:txBody>
      </p:sp>
      <p:pic>
        <p:nvPicPr>
          <p:cNvPr id="471" name="Google Shape;47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9425" y="743475"/>
            <a:ext cx="6994524" cy="4245212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31"/>
          <p:cNvSpPr txBox="1"/>
          <p:nvPr>
            <p:ph type="title"/>
          </p:nvPr>
        </p:nvSpPr>
        <p:spPr>
          <a:xfrm>
            <a:off x="3776375" y="0"/>
            <a:ext cx="5367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GPT</a:t>
            </a:r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it?</a:t>
            </a:r>
            <a:endParaRPr/>
          </a:p>
        </p:txBody>
      </p:sp>
      <p:sp>
        <p:nvSpPr>
          <p:cNvPr id="61" name="Google Shape;61;p14"/>
          <p:cNvSpPr txBox="1"/>
          <p:nvPr>
            <p:ph type="title"/>
          </p:nvPr>
        </p:nvSpPr>
        <p:spPr>
          <a:xfrm>
            <a:off x="3776375" y="0"/>
            <a:ext cx="5367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 Chatbot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688" y="1044150"/>
            <a:ext cx="7860623" cy="339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1874" y="1692275"/>
            <a:ext cx="5681700" cy="28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2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did it evolve?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32"/>
          <p:cNvSpPr txBox="1"/>
          <p:nvPr>
            <p:ph type="title"/>
          </p:nvPr>
        </p:nvSpPr>
        <p:spPr>
          <a:xfrm>
            <a:off x="3776375" y="0"/>
            <a:ext cx="5367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GPT-1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480" name="Google Shape;480;p32"/>
          <p:cNvSpPr txBox="1"/>
          <p:nvPr/>
        </p:nvSpPr>
        <p:spPr>
          <a:xfrm>
            <a:off x="95250" y="591075"/>
            <a:ext cx="8693100" cy="12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Good walkthrough of evolution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Improving Language Understanding by Generative Pre-Training, (Radford et all, 2018)</a:t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481" name="Google Shape;481;p32"/>
          <p:cNvSpPr txBox="1"/>
          <p:nvPr/>
        </p:nvSpPr>
        <p:spPr>
          <a:xfrm>
            <a:off x="161925" y="1482725"/>
            <a:ext cx="3264000" cy="28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</a:rPr>
              <a:t>Key insight: </a:t>
            </a:r>
            <a:endParaRPr sz="16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chemeClr val="lt2"/>
                </a:solidFill>
              </a:rPr>
              <a:t>Just turn every type of task (question answering, sentence similarity detection, sentence classification, etc) into next-word prediction, and train a model on the entire internet to get really good at predicting the next word.  </a:t>
            </a:r>
            <a:r>
              <a:rPr lang="en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Explainer Video</a:t>
            </a:r>
            <a:endParaRPr sz="1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3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did it evolve?</a:t>
            </a:r>
            <a:endParaRPr/>
          </a:p>
        </p:txBody>
      </p:sp>
      <p:sp>
        <p:nvSpPr>
          <p:cNvPr id="487" name="Google Shape;487;p33"/>
          <p:cNvSpPr txBox="1"/>
          <p:nvPr>
            <p:ph type="title"/>
          </p:nvPr>
        </p:nvSpPr>
        <p:spPr>
          <a:xfrm>
            <a:off x="3776375" y="0"/>
            <a:ext cx="5367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GPT-2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488" name="Google Shape;48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1075" y="781575"/>
            <a:ext cx="3955276" cy="4247624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33"/>
          <p:cNvSpPr txBox="1"/>
          <p:nvPr/>
        </p:nvSpPr>
        <p:spPr>
          <a:xfrm>
            <a:off x="85725" y="781575"/>
            <a:ext cx="4721100" cy="43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4"/>
              </a:rPr>
              <a:t>Language Models are Unsupervised MultiTask Learners</a:t>
            </a:r>
            <a:r>
              <a:rPr lang="en" sz="1800">
                <a:solidFill>
                  <a:schemeClr val="lt2"/>
                </a:solidFill>
              </a:rPr>
              <a:t> .  </a:t>
            </a:r>
            <a:r>
              <a:rPr lang="en" sz="1800">
                <a:solidFill>
                  <a:schemeClr val="lt2"/>
                </a:solidFill>
              </a:rPr>
              <a:t>Key insights: 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If you keep making it bigger, it keeps getting better.  GPT-2 has 1.5 Billion parameters.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If you specify task as another input string (e.g. input = “I am tired”, task=”French:”, output=”Je suis </a:t>
            </a:r>
            <a:r>
              <a:rPr lang="en" sz="1800">
                <a:solidFill>
                  <a:schemeClr val="lt2"/>
                </a:solidFill>
              </a:rPr>
              <a:t>fatigue</a:t>
            </a:r>
            <a:r>
              <a:rPr lang="en" sz="1800">
                <a:solidFill>
                  <a:schemeClr val="lt2"/>
                </a:solidFill>
              </a:rPr>
              <a:t>”) - you can get </a:t>
            </a:r>
            <a:r>
              <a:rPr b="1" lang="en" sz="1800">
                <a:solidFill>
                  <a:schemeClr val="lt2"/>
                </a:solidFill>
              </a:rPr>
              <a:t>ZERO-SHOT-learning. </a:t>
            </a:r>
            <a:r>
              <a:rPr lang="en" sz="1800">
                <a:solidFill>
                  <a:schemeClr val="lt2"/>
                </a:solidFill>
              </a:rPr>
              <a:t>Ie - model can try even if it’s never seen that exact task before.</a:t>
            </a:r>
            <a:r>
              <a:rPr b="1" lang="en" sz="1800">
                <a:solidFill>
                  <a:schemeClr val="lt2"/>
                </a:solidFill>
              </a:rPr>
              <a:t> 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4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did it evolve?</a:t>
            </a:r>
            <a:endParaRPr/>
          </a:p>
        </p:txBody>
      </p:sp>
      <p:sp>
        <p:nvSpPr>
          <p:cNvPr id="495" name="Google Shape;495;p34"/>
          <p:cNvSpPr txBox="1"/>
          <p:nvPr>
            <p:ph type="title"/>
          </p:nvPr>
        </p:nvSpPr>
        <p:spPr>
          <a:xfrm>
            <a:off x="3776375" y="0"/>
            <a:ext cx="5367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GPT-3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496" name="Google Shape;496;p34"/>
          <p:cNvSpPr txBox="1"/>
          <p:nvPr/>
        </p:nvSpPr>
        <p:spPr>
          <a:xfrm>
            <a:off x="85725" y="781575"/>
            <a:ext cx="3797400" cy="60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Language models are few shot learners</a:t>
            </a:r>
            <a:r>
              <a:rPr lang="en" sz="1800">
                <a:solidFill>
                  <a:schemeClr val="lt2"/>
                </a:solidFill>
              </a:rPr>
              <a:t>.  Key insights: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Huge is better than Big.  GPT3 has 175 Billion parameters (vs </a:t>
            </a:r>
            <a:r>
              <a:rPr lang="en" sz="1800">
                <a:solidFill>
                  <a:schemeClr val="lt2"/>
                </a:solidFill>
              </a:rPr>
              <a:t>1.5 Billion for GPT-2).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As the model get bigger and trains longer, it gains new abilities that didn’t exist at all before.  E.g. arithmetic.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The biggest models are hard to distinguish from human writers.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300">
              <a:solidFill>
                <a:schemeClr val="lt2"/>
              </a:solidFill>
            </a:endParaRPr>
          </a:p>
        </p:txBody>
      </p:sp>
      <p:pic>
        <p:nvPicPr>
          <p:cNvPr id="497" name="Google Shape;49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1575" y="1257825"/>
            <a:ext cx="4032374" cy="275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5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did it evolve?</a:t>
            </a:r>
            <a:endParaRPr/>
          </a:p>
        </p:txBody>
      </p:sp>
      <p:sp>
        <p:nvSpPr>
          <p:cNvPr id="503" name="Google Shape;503;p35"/>
          <p:cNvSpPr txBox="1"/>
          <p:nvPr>
            <p:ph type="title"/>
          </p:nvPr>
        </p:nvSpPr>
        <p:spPr>
          <a:xfrm>
            <a:off x="3776375" y="0"/>
            <a:ext cx="5367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InstructGPT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504" name="Google Shape;504;p35"/>
          <p:cNvSpPr txBox="1"/>
          <p:nvPr/>
        </p:nvSpPr>
        <p:spPr>
          <a:xfrm>
            <a:off x="85725" y="781575"/>
            <a:ext cx="8721600" cy="9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chemeClr val="lt2"/>
                </a:solidFill>
              </a:rPr>
              <a:t>A chatbot should respond to the user - not just continue predicting text.  OpenAI fine-tuned GPT-3 to make Instruct-GPT:</a:t>
            </a:r>
            <a:endParaRPr sz="2300">
              <a:solidFill>
                <a:schemeClr val="lt2"/>
              </a:solidFill>
            </a:endParaRPr>
          </a:p>
        </p:txBody>
      </p:sp>
      <p:pic>
        <p:nvPicPr>
          <p:cNvPr id="505" name="Google Shape;50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870350"/>
            <a:ext cx="6969495" cy="311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6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did it evolve?</a:t>
            </a:r>
            <a:endParaRPr/>
          </a:p>
        </p:txBody>
      </p:sp>
      <p:sp>
        <p:nvSpPr>
          <p:cNvPr id="511" name="Google Shape;511;p36"/>
          <p:cNvSpPr txBox="1"/>
          <p:nvPr>
            <p:ph type="title"/>
          </p:nvPr>
        </p:nvSpPr>
        <p:spPr>
          <a:xfrm>
            <a:off x="3776375" y="0"/>
            <a:ext cx="5367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ChatGPT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512" name="Google Shape;512;p36"/>
          <p:cNvSpPr txBox="1"/>
          <p:nvPr/>
        </p:nvSpPr>
        <p:spPr>
          <a:xfrm>
            <a:off x="85725" y="781575"/>
            <a:ext cx="8721600" cy="9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chemeClr val="lt2"/>
                </a:solidFill>
              </a:rPr>
              <a:t>The model is tuned based on </a:t>
            </a:r>
            <a:r>
              <a:rPr lang="en" sz="2300">
                <a:solidFill>
                  <a:schemeClr val="lt2"/>
                </a:solidFill>
              </a:rPr>
              <a:t>reinforcement</a:t>
            </a:r>
            <a:r>
              <a:rPr lang="en" sz="2300">
                <a:solidFill>
                  <a:schemeClr val="lt2"/>
                </a:solidFill>
              </a:rPr>
              <a:t> learning from human feedback</a:t>
            </a:r>
            <a:r>
              <a:rPr lang="en" sz="2300">
                <a:solidFill>
                  <a:schemeClr val="lt2"/>
                </a:solidFill>
              </a:rPr>
              <a:t>:</a:t>
            </a:r>
            <a:endParaRPr sz="2300">
              <a:solidFill>
                <a:schemeClr val="lt2"/>
              </a:solidFill>
            </a:endParaRPr>
          </a:p>
        </p:txBody>
      </p:sp>
      <p:pic>
        <p:nvPicPr>
          <p:cNvPr id="513" name="Google Shape;51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5475" y="1279800"/>
            <a:ext cx="6740524" cy="377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7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can it do?</a:t>
            </a:r>
            <a:endParaRPr/>
          </a:p>
        </p:txBody>
      </p:sp>
      <p:sp>
        <p:nvSpPr>
          <p:cNvPr id="519" name="Google Shape;519;p37"/>
          <p:cNvSpPr txBox="1"/>
          <p:nvPr>
            <p:ph type="title"/>
          </p:nvPr>
        </p:nvSpPr>
        <p:spPr>
          <a:xfrm>
            <a:off x="3776375" y="0"/>
            <a:ext cx="5367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ChatGPT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520" name="Google Shape;52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5049" y="1244175"/>
            <a:ext cx="7535723" cy="3717926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37"/>
          <p:cNvSpPr txBox="1"/>
          <p:nvPr/>
        </p:nvSpPr>
        <p:spPr>
          <a:xfrm>
            <a:off x="85725" y="648225"/>
            <a:ext cx="8721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chemeClr val="lt2"/>
                </a:solidFill>
              </a:rPr>
              <a:t>Refuse inappropriate requests</a:t>
            </a:r>
            <a:endParaRPr sz="23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8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can it do?</a:t>
            </a:r>
            <a:endParaRPr/>
          </a:p>
        </p:txBody>
      </p:sp>
      <p:sp>
        <p:nvSpPr>
          <p:cNvPr id="527" name="Google Shape;527;p38"/>
          <p:cNvSpPr txBox="1"/>
          <p:nvPr>
            <p:ph type="title"/>
          </p:nvPr>
        </p:nvSpPr>
        <p:spPr>
          <a:xfrm>
            <a:off x="3776375" y="0"/>
            <a:ext cx="5367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ChatGPT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528" name="Google Shape;528;p38"/>
          <p:cNvSpPr txBox="1"/>
          <p:nvPr/>
        </p:nvSpPr>
        <p:spPr>
          <a:xfrm>
            <a:off x="85725" y="572700"/>
            <a:ext cx="8721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chemeClr val="lt2"/>
                </a:solidFill>
              </a:rPr>
              <a:t>Write and edit code in response to natural language prompts</a:t>
            </a:r>
            <a:endParaRPr sz="2300">
              <a:solidFill>
                <a:schemeClr val="lt2"/>
              </a:solidFill>
            </a:endParaRPr>
          </a:p>
        </p:txBody>
      </p:sp>
      <p:pic>
        <p:nvPicPr>
          <p:cNvPr id="529" name="Google Shape;52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50" y="1063625"/>
            <a:ext cx="3840751" cy="392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0800" y="1063625"/>
            <a:ext cx="3939951" cy="3927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9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can it do?</a:t>
            </a:r>
            <a:endParaRPr/>
          </a:p>
        </p:txBody>
      </p:sp>
      <p:sp>
        <p:nvSpPr>
          <p:cNvPr id="536" name="Google Shape;536;p39"/>
          <p:cNvSpPr txBox="1"/>
          <p:nvPr>
            <p:ph type="title"/>
          </p:nvPr>
        </p:nvSpPr>
        <p:spPr>
          <a:xfrm>
            <a:off x="3776375" y="0"/>
            <a:ext cx="5367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ChatGPT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537" name="Google Shape;537;p39"/>
          <p:cNvSpPr txBox="1"/>
          <p:nvPr/>
        </p:nvSpPr>
        <p:spPr>
          <a:xfrm>
            <a:off x="85725" y="648225"/>
            <a:ext cx="8721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chemeClr val="lt2"/>
                </a:solidFill>
              </a:rPr>
              <a:t>Data lookup and manipulation</a:t>
            </a:r>
            <a:endParaRPr sz="2300">
              <a:solidFill>
                <a:schemeClr val="lt2"/>
              </a:solidFill>
            </a:endParaRPr>
          </a:p>
        </p:txBody>
      </p:sp>
      <p:pic>
        <p:nvPicPr>
          <p:cNvPr id="538" name="Google Shape;5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" y="1777500"/>
            <a:ext cx="4997452" cy="212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9750" y="648225"/>
            <a:ext cx="2492375" cy="4385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0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can it do?</a:t>
            </a:r>
            <a:endParaRPr/>
          </a:p>
        </p:txBody>
      </p:sp>
      <p:sp>
        <p:nvSpPr>
          <p:cNvPr id="545" name="Google Shape;545;p40"/>
          <p:cNvSpPr txBox="1"/>
          <p:nvPr>
            <p:ph type="title"/>
          </p:nvPr>
        </p:nvSpPr>
        <p:spPr>
          <a:xfrm>
            <a:off x="3776375" y="0"/>
            <a:ext cx="5367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ChatGPT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546" name="Google Shape;546;p40"/>
          <p:cNvSpPr txBox="1"/>
          <p:nvPr/>
        </p:nvSpPr>
        <p:spPr>
          <a:xfrm>
            <a:off x="85725" y="648225"/>
            <a:ext cx="8721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chemeClr val="lt2"/>
                </a:solidFill>
              </a:rPr>
              <a:t>Eulogies</a:t>
            </a:r>
            <a:endParaRPr sz="2300">
              <a:solidFill>
                <a:schemeClr val="lt2"/>
              </a:solidFill>
            </a:endParaRPr>
          </a:p>
        </p:txBody>
      </p:sp>
      <p:pic>
        <p:nvPicPr>
          <p:cNvPr id="547" name="Google Shape;54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7724" y="710775"/>
            <a:ext cx="4390901" cy="429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1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can it do?</a:t>
            </a:r>
            <a:endParaRPr/>
          </a:p>
        </p:txBody>
      </p:sp>
      <p:sp>
        <p:nvSpPr>
          <p:cNvPr id="553" name="Google Shape;553;p41"/>
          <p:cNvSpPr txBox="1"/>
          <p:nvPr>
            <p:ph type="title"/>
          </p:nvPr>
        </p:nvSpPr>
        <p:spPr>
          <a:xfrm>
            <a:off x="3776375" y="0"/>
            <a:ext cx="5367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ChatGPT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554" name="Google Shape;554;p41"/>
          <p:cNvSpPr txBox="1"/>
          <p:nvPr/>
        </p:nvSpPr>
        <p:spPr>
          <a:xfrm>
            <a:off x="85725" y="648225"/>
            <a:ext cx="8721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chemeClr val="lt2"/>
                </a:solidFill>
              </a:rPr>
              <a:t>Recognise misleading prompts</a:t>
            </a:r>
            <a:endParaRPr sz="2300">
              <a:solidFill>
                <a:schemeClr val="lt2"/>
              </a:solidFill>
            </a:endParaRPr>
          </a:p>
        </p:txBody>
      </p:sp>
      <p:pic>
        <p:nvPicPr>
          <p:cNvPr id="555" name="Google Shape;55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39425"/>
            <a:ext cx="4690726" cy="16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675" y="1339429"/>
            <a:ext cx="4380300" cy="1788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can it do?</a:t>
            </a:r>
            <a:endParaRPr/>
          </a:p>
        </p:txBody>
      </p:sp>
      <p:sp>
        <p:nvSpPr>
          <p:cNvPr id="68" name="Google Shape;68;p15"/>
          <p:cNvSpPr txBox="1"/>
          <p:nvPr>
            <p:ph type="title"/>
          </p:nvPr>
        </p:nvSpPr>
        <p:spPr>
          <a:xfrm>
            <a:off x="3776375" y="0"/>
            <a:ext cx="5367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ChatGPT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85725" y="781575"/>
            <a:ext cx="8721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chemeClr val="lt2"/>
                </a:solidFill>
              </a:rPr>
              <a:t>… translation and modification of past output.</a:t>
            </a:r>
            <a:endParaRPr sz="2300">
              <a:solidFill>
                <a:schemeClr val="lt2"/>
              </a:solidFill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425" y="1320375"/>
            <a:ext cx="7506774" cy="351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2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can it do?</a:t>
            </a:r>
            <a:endParaRPr/>
          </a:p>
        </p:txBody>
      </p:sp>
      <p:sp>
        <p:nvSpPr>
          <p:cNvPr id="562" name="Google Shape;562;p42"/>
          <p:cNvSpPr txBox="1"/>
          <p:nvPr>
            <p:ph type="title"/>
          </p:nvPr>
        </p:nvSpPr>
        <p:spPr>
          <a:xfrm>
            <a:off x="3776375" y="0"/>
            <a:ext cx="5367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ChatGPT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563" name="Google Shape;563;p42"/>
          <p:cNvSpPr txBox="1"/>
          <p:nvPr/>
        </p:nvSpPr>
        <p:spPr>
          <a:xfrm>
            <a:off x="85725" y="648225"/>
            <a:ext cx="8721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chemeClr val="lt2"/>
                </a:solidFill>
              </a:rPr>
              <a:t>Poems</a:t>
            </a:r>
            <a:endParaRPr sz="23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3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can it do?</a:t>
            </a:r>
            <a:endParaRPr/>
          </a:p>
        </p:txBody>
      </p:sp>
      <p:sp>
        <p:nvSpPr>
          <p:cNvPr id="569" name="Google Shape;569;p43"/>
          <p:cNvSpPr txBox="1"/>
          <p:nvPr>
            <p:ph type="title"/>
          </p:nvPr>
        </p:nvSpPr>
        <p:spPr>
          <a:xfrm>
            <a:off x="3776375" y="0"/>
            <a:ext cx="5367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ChatGPT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570" name="Google Shape;570;p43"/>
          <p:cNvSpPr txBox="1"/>
          <p:nvPr/>
        </p:nvSpPr>
        <p:spPr>
          <a:xfrm>
            <a:off x="85725" y="648225"/>
            <a:ext cx="8721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chemeClr val="lt2"/>
                </a:solidFill>
              </a:rPr>
              <a:t>Poems</a:t>
            </a:r>
            <a:endParaRPr sz="23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4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</a:t>
            </a:r>
            <a:r>
              <a:rPr lang="en">
                <a:solidFill>
                  <a:srgbClr val="FF0000"/>
                </a:solidFill>
              </a:rPr>
              <a:t>can’t</a:t>
            </a:r>
            <a:r>
              <a:rPr lang="en"/>
              <a:t> it do?</a:t>
            </a:r>
            <a:endParaRPr/>
          </a:p>
        </p:txBody>
      </p:sp>
      <p:sp>
        <p:nvSpPr>
          <p:cNvPr id="576" name="Google Shape;576;p44"/>
          <p:cNvSpPr txBox="1"/>
          <p:nvPr>
            <p:ph type="title"/>
          </p:nvPr>
        </p:nvSpPr>
        <p:spPr>
          <a:xfrm>
            <a:off x="3776375" y="0"/>
            <a:ext cx="5367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ChatGPT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577" name="Google Shape;577;p44"/>
          <p:cNvSpPr txBox="1"/>
          <p:nvPr/>
        </p:nvSpPr>
        <p:spPr>
          <a:xfrm>
            <a:off x="85725" y="648225"/>
            <a:ext cx="8721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chemeClr val="lt2"/>
                </a:solidFill>
              </a:rPr>
              <a:t>Some sequential reasoning tasks</a:t>
            </a:r>
            <a:endParaRPr sz="2300">
              <a:solidFill>
                <a:schemeClr val="lt2"/>
              </a:solidFill>
            </a:endParaRPr>
          </a:p>
        </p:txBody>
      </p:sp>
      <p:pic>
        <p:nvPicPr>
          <p:cNvPr id="578" name="Google Shape;57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39425"/>
            <a:ext cx="8839203" cy="2396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45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</a:t>
            </a:r>
            <a:r>
              <a:rPr lang="en">
                <a:solidFill>
                  <a:srgbClr val="FF0000"/>
                </a:solidFill>
              </a:rPr>
              <a:t>can’t</a:t>
            </a:r>
            <a:r>
              <a:rPr lang="en"/>
              <a:t> it do?</a:t>
            </a:r>
            <a:endParaRPr/>
          </a:p>
        </p:txBody>
      </p:sp>
      <p:sp>
        <p:nvSpPr>
          <p:cNvPr id="584" name="Google Shape;584;p45"/>
          <p:cNvSpPr txBox="1"/>
          <p:nvPr>
            <p:ph type="title"/>
          </p:nvPr>
        </p:nvSpPr>
        <p:spPr>
          <a:xfrm>
            <a:off x="3776375" y="0"/>
            <a:ext cx="5367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ChatGPT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585" name="Google Shape;585;p45"/>
          <p:cNvSpPr txBox="1"/>
          <p:nvPr/>
        </p:nvSpPr>
        <p:spPr>
          <a:xfrm>
            <a:off x="85725" y="648225"/>
            <a:ext cx="8721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chemeClr val="lt2"/>
                </a:solidFill>
              </a:rPr>
              <a:t>Some spatial reasoning tasks.</a:t>
            </a:r>
            <a:endParaRPr sz="2300">
              <a:solidFill>
                <a:schemeClr val="lt2"/>
              </a:solidFill>
            </a:endParaRPr>
          </a:p>
        </p:txBody>
      </p:sp>
      <p:pic>
        <p:nvPicPr>
          <p:cNvPr id="586" name="Google Shape;58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39425"/>
            <a:ext cx="8839199" cy="2967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6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</a:t>
            </a:r>
            <a:r>
              <a:rPr lang="en">
                <a:solidFill>
                  <a:srgbClr val="FF0000"/>
                </a:solidFill>
              </a:rPr>
              <a:t>can’t</a:t>
            </a:r>
            <a:r>
              <a:rPr lang="en"/>
              <a:t> it do?</a:t>
            </a:r>
            <a:endParaRPr/>
          </a:p>
        </p:txBody>
      </p:sp>
      <p:sp>
        <p:nvSpPr>
          <p:cNvPr id="592" name="Google Shape;592;p46"/>
          <p:cNvSpPr txBox="1"/>
          <p:nvPr>
            <p:ph type="title"/>
          </p:nvPr>
        </p:nvSpPr>
        <p:spPr>
          <a:xfrm>
            <a:off x="3776375" y="0"/>
            <a:ext cx="5367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ChatGPT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593" name="Google Shape;593;p46"/>
          <p:cNvSpPr txBox="1"/>
          <p:nvPr/>
        </p:nvSpPr>
        <p:spPr>
          <a:xfrm>
            <a:off x="85725" y="648225"/>
            <a:ext cx="8721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chemeClr val="lt2"/>
                </a:solidFill>
              </a:rPr>
              <a:t>Math (correct answer is 1032818)</a:t>
            </a:r>
            <a:endParaRPr sz="2300">
              <a:solidFill>
                <a:schemeClr val="lt2"/>
              </a:solidFill>
            </a:endParaRPr>
          </a:p>
        </p:txBody>
      </p:sp>
      <p:pic>
        <p:nvPicPr>
          <p:cNvPr id="594" name="Google Shape;59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39425"/>
            <a:ext cx="8839198" cy="2102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47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can it </a:t>
            </a:r>
            <a:r>
              <a:rPr lang="en">
                <a:solidFill>
                  <a:srgbClr val="FFFF00"/>
                </a:solidFill>
              </a:rPr>
              <a:t>sort of</a:t>
            </a:r>
            <a:r>
              <a:rPr lang="en"/>
              <a:t> do?</a:t>
            </a:r>
            <a:endParaRPr/>
          </a:p>
        </p:txBody>
      </p:sp>
      <p:sp>
        <p:nvSpPr>
          <p:cNvPr id="600" name="Google Shape;600;p47"/>
          <p:cNvSpPr txBox="1"/>
          <p:nvPr>
            <p:ph type="title"/>
          </p:nvPr>
        </p:nvSpPr>
        <p:spPr>
          <a:xfrm>
            <a:off x="3776375" y="0"/>
            <a:ext cx="5367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ChatGPT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601" name="Google Shape;601;p47"/>
          <p:cNvSpPr txBox="1"/>
          <p:nvPr/>
        </p:nvSpPr>
        <p:spPr>
          <a:xfrm>
            <a:off x="85725" y="648225"/>
            <a:ext cx="8721600" cy="17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Technical job interview</a:t>
            </a:r>
            <a:r>
              <a:rPr lang="en" sz="1600">
                <a:solidFill>
                  <a:schemeClr val="lt2"/>
                </a:solidFill>
              </a:rPr>
              <a:t>…</a:t>
            </a:r>
            <a:endParaRPr sz="16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chemeClr val="lt2"/>
                </a:solidFill>
              </a:rPr>
              <a:t>Did not pass, but got around 50th percentile among human candidates.  For the most part, it make similar errors to a human, but also makes interesting non-humanlike errors that appear to from blurting out a false answer, then proceeding with a correct (or almost-correct) explanation, but then needing to reconcile them.</a:t>
            </a:r>
            <a:endParaRPr sz="1600">
              <a:solidFill>
                <a:schemeClr val="lt2"/>
              </a:solidFill>
            </a:endParaRPr>
          </a:p>
        </p:txBody>
      </p:sp>
      <p:pic>
        <p:nvPicPr>
          <p:cNvPr id="602" name="Google Shape;60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17041"/>
            <a:ext cx="9143999" cy="2626468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47"/>
          <p:cNvSpPr/>
          <p:nvPr/>
        </p:nvSpPr>
        <p:spPr>
          <a:xfrm>
            <a:off x="720725" y="4854575"/>
            <a:ext cx="1076100" cy="209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8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will it take my job?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48"/>
          <p:cNvSpPr txBox="1"/>
          <p:nvPr/>
        </p:nvSpPr>
        <p:spPr>
          <a:xfrm>
            <a:off x="444500" y="1200675"/>
            <a:ext cx="8343900" cy="3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2"/>
                </a:solidFill>
              </a:rPr>
              <a:t>Points for discussion</a:t>
            </a:r>
            <a:endParaRPr sz="2300">
              <a:solidFill>
                <a:schemeClr val="lt2"/>
              </a:solidFill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300"/>
              <a:buChar char="●"/>
            </a:pPr>
            <a:r>
              <a:rPr lang="en" sz="2300">
                <a:solidFill>
                  <a:schemeClr val="lt2"/>
                </a:solidFill>
              </a:rPr>
              <a:t>How easily can by job be transformed into “text-in… text-out”?</a:t>
            </a:r>
            <a:endParaRPr sz="2300">
              <a:solidFill>
                <a:schemeClr val="lt2"/>
              </a:solidFill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Char char="●"/>
            </a:pPr>
            <a:r>
              <a:rPr lang="en" sz="2300">
                <a:solidFill>
                  <a:schemeClr val="lt2"/>
                </a:solidFill>
              </a:rPr>
              <a:t>How much </a:t>
            </a:r>
            <a:r>
              <a:rPr lang="en" sz="2300">
                <a:solidFill>
                  <a:schemeClr val="lt2"/>
                </a:solidFill>
              </a:rPr>
              <a:t>context</a:t>
            </a:r>
            <a:r>
              <a:rPr lang="en" sz="2300">
                <a:solidFill>
                  <a:schemeClr val="lt2"/>
                </a:solidFill>
              </a:rPr>
              <a:t> do I need to keep in mind to do any given task?  Can it be represented as text?  Can it be represented in 4000 words?</a:t>
            </a:r>
            <a:endParaRPr sz="2300">
              <a:solidFill>
                <a:schemeClr val="l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3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it? </a:t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086975"/>
            <a:ext cx="8520600" cy="34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Chat GPT is a sequence-to-sequence (seq2seq) language model, developed by OpenAI.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Given a </a:t>
            </a:r>
            <a:r>
              <a:rPr lang="en"/>
              <a:t>sequence</a:t>
            </a:r>
            <a:r>
              <a:rPr lang="en"/>
              <a:t> of words (a prompt) it generates another sequence of words </a:t>
            </a:r>
            <a:r>
              <a:rPr lang="en"/>
              <a:t>(a response).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Such models have many uses, for example: </a:t>
            </a:r>
            <a:endParaRPr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Chatbots / Question answering - Ask a question, get the answer.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Test Summarization - Summarize a long piece of text into a short description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Translation - Enter English sentence, get French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Video Captioning (see next week’s exciting talk by Elliot)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Protein-structure prediction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https://chat.openai.com/chat</a:t>
            </a:r>
            <a:r>
              <a:rPr lang="en"/>
              <a:t> </a:t>
            </a:r>
            <a:endParaRPr/>
          </a:p>
        </p:txBody>
      </p:sp>
      <p:sp>
        <p:nvSpPr>
          <p:cNvPr id="77" name="Google Shape;77;p16"/>
          <p:cNvSpPr txBox="1"/>
          <p:nvPr>
            <p:ph type="title"/>
          </p:nvPr>
        </p:nvSpPr>
        <p:spPr>
          <a:xfrm>
            <a:off x="3776375" y="0"/>
            <a:ext cx="5367600" cy="572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 Sequence-to-Sequence Model.</a:t>
            </a:r>
            <a:r>
              <a:rPr lang="en">
                <a:solidFill>
                  <a:schemeClr val="lt2"/>
                </a:solidFill>
              </a:rPr>
              <a:t> </a:t>
            </a:r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11700" y="1002375"/>
            <a:ext cx="8520600" cy="37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GPT = Generative Pre-Trained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Generative</a:t>
            </a:r>
            <a:r>
              <a:rPr lang="en"/>
              <a:t> - The model is able to generate text on its own (as opposed to just mapping one sequence to another, as in translation).  It is an </a:t>
            </a:r>
            <a:r>
              <a:rPr i="1" lang="en"/>
              <a:t>Autoregressive</a:t>
            </a:r>
            <a:r>
              <a:rPr b="1" lang="en"/>
              <a:t> </a:t>
            </a:r>
            <a:r>
              <a:rPr i="1" lang="en"/>
              <a:t>model </a:t>
            </a:r>
            <a:r>
              <a:rPr lang="en"/>
              <a:t>- ie it predicts future values based on past values.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/>
              <a:t>Pre-Trained </a:t>
            </a:r>
            <a:r>
              <a:rPr lang="en"/>
              <a:t>- The model was trained on a huge corpus of text before being “fine-tuned” to a specific task.</a:t>
            </a:r>
            <a:endParaRPr/>
          </a:p>
        </p:txBody>
      </p:sp>
      <p:sp>
        <p:nvSpPr>
          <p:cNvPr id="83" name="Google Shape;83;p17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it?</a:t>
            </a:r>
            <a:endParaRPr/>
          </a:p>
        </p:txBody>
      </p:sp>
      <p:sp>
        <p:nvSpPr>
          <p:cNvPr id="84" name="Google Shape;84;p17"/>
          <p:cNvSpPr txBox="1"/>
          <p:nvPr/>
        </p:nvSpPr>
        <p:spPr>
          <a:xfrm>
            <a:off x="1512900" y="-21450"/>
            <a:ext cx="7631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2"/>
                </a:solidFill>
              </a:rPr>
              <a:t>A Generative Pre-Trained Model </a:t>
            </a:r>
            <a:endParaRPr sz="2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/>
        </p:nvSpPr>
        <p:spPr>
          <a:xfrm>
            <a:off x="881325" y="4606100"/>
            <a:ext cx="2469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“</a:t>
            </a:r>
            <a:r>
              <a:rPr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Why is the sky blue?”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90" name="Google Shape;90;p18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it?</a:t>
            </a:r>
            <a:endParaRPr/>
          </a:p>
        </p:txBody>
      </p:sp>
      <p:sp>
        <p:nvSpPr>
          <p:cNvPr id="91" name="Google Shape;91;p18"/>
          <p:cNvSpPr/>
          <p:nvPr/>
        </p:nvSpPr>
        <p:spPr>
          <a:xfrm>
            <a:off x="155475" y="1325960"/>
            <a:ext cx="8529000" cy="2965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Chat GPT</a:t>
            </a:r>
            <a:endParaRPr sz="3600"/>
          </a:p>
        </p:txBody>
      </p:sp>
      <p:cxnSp>
        <p:nvCxnSpPr>
          <p:cNvPr id="92" name="Google Shape;92;p18"/>
          <p:cNvCxnSpPr/>
          <p:nvPr/>
        </p:nvCxnSpPr>
        <p:spPr>
          <a:xfrm rot="10800000">
            <a:off x="1933775" y="4292000"/>
            <a:ext cx="0" cy="314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3" name="Google Shape;93;p18"/>
          <p:cNvSpPr txBox="1"/>
          <p:nvPr/>
        </p:nvSpPr>
        <p:spPr>
          <a:xfrm>
            <a:off x="4784900" y="598863"/>
            <a:ext cx="3843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“The sky appears blue because…”</a:t>
            </a:r>
            <a:endParaRPr sz="1900">
              <a:solidFill>
                <a:schemeClr val="dk1"/>
              </a:solidFill>
            </a:endParaRPr>
          </a:p>
        </p:txBody>
      </p:sp>
      <p:cxnSp>
        <p:nvCxnSpPr>
          <p:cNvPr id="94" name="Google Shape;94;p18"/>
          <p:cNvCxnSpPr/>
          <p:nvPr/>
        </p:nvCxnSpPr>
        <p:spPr>
          <a:xfrm rot="10800000">
            <a:off x="6501300" y="1045275"/>
            <a:ext cx="0" cy="314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5" name="Google Shape;95;p18"/>
          <p:cNvSpPr txBox="1"/>
          <p:nvPr/>
        </p:nvSpPr>
        <p:spPr>
          <a:xfrm>
            <a:off x="1512900" y="-21450"/>
            <a:ext cx="7631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2"/>
                </a:solidFill>
              </a:rPr>
              <a:t>A magic black box</a:t>
            </a:r>
            <a:endParaRPr sz="2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/>
        </p:nvSpPr>
        <p:spPr>
          <a:xfrm>
            <a:off x="81500" y="4498150"/>
            <a:ext cx="112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“Why is the sky blue?”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01" name="Google Shape;101;p19"/>
          <p:cNvSpPr/>
          <p:nvPr/>
        </p:nvSpPr>
        <p:spPr>
          <a:xfrm>
            <a:off x="518550" y="3990300"/>
            <a:ext cx="6051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</a:t>
            </a:r>
            <a:endParaRPr/>
          </a:p>
        </p:txBody>
      </p:sp>
      <p:sp>
        <p:nvSpPr>
          <p:cNvPr id="102" name="Google Shape;102;p19"/>
          <p:cNvSpPr/>
          <p:nvPr/>
        </p:nvSpPr>
        <p:spPr>
          <a:xfrm>
            <a:off x="1123650" y="3990300"/>
            <a:ext cx="3192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</a:t>
            </a:r>
            <a:endParaRPr/>
          </a:p>
        </p:txBody>
      </p:sp>
      <p:sp>
        <p:nvSpPr>
          <p:cNvPr id="103" name="Google Shape;103;p19"/>
          <p:cNvSpPr/>
          <p:nvPr/>
        </p:nvSpPr>
        <p:spPr>
          <a:xfrm>
            <a:off x="1442850" y="3990300"/>
            <a:ext cx="4461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</a:t>
            </a:r>
            <a:endParaRPr/>
          </a:p>
        </p:txBody>
      </p:sp>
      <p:sp>
        <p:nvSpPr>
          <p:cNvPr id="104" name="Google Shape;104;p19"/>
          <p:cNvSpPr/>
          <p:nvPr/>
        </p:nvSpPr>
        <p:spPr>
          <a:xfrm>
            <a:off x="1888950" y="3990300"/>
            <a:ext cx="5163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sky</a:t>
            </a:r>
            <a:endParaRPr/>
          </a:p>
        </p:txBody>
      </p:sp>
      <p:sp>
        <p:nvSpPr>
          <p:cNvPr id="105" name="Google Shape;105;p19"/>
          <p:cNvSpPr/>
          <p:nvPr/>
        </p:nvSpPr>
        <p:spPr>
          <a:xfrm>
            <a:off x="2405250" y="3990300"/>
            <a:ext cx="6051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blue</a:t>
            </a:r>
            <a:endParaRPr/>
          </a:p>
        </p:txBody>
      </p:sp>
      <p:sp>
        <p:nvSpPr>
          <p:cNvPr id="106" name="Google Shape;106;p19"/>
          <p:cNvSpPr/>
          <p:nvPr/>
        </p:nvSpPr>
        <p:spPr>
          <a:xfrm>
            <a:off x="518550" y="1667700"/>
            <a:ext cx="8106900" cy="1664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Chat GPT</a:t>
            </a:r>
            <a:endParaRPr sz="3600"/>
          </a:p>
        </p:txBody>
      </p:sp>
      <p:cxnSp>
        <p:nvCxnSpPr>
          <p:cNvPr id="107" name="Google Shape;107;p19"/>
          <p:cNvCxnSpPr>
            <a:stCxn id="101" idx="0"/>
          </p:cNvCxnSpPr>
          <p:nvPr/>
        </p:nvCxnSpPr>
        <p:spPr>
          <a:xfrm rot="10800000">
            <a:off x="821100" y="3367500"/>
            <a:ext cx="0" cy="622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8" name="Google Shape;108;p19"/>
          <p:cNvCxnSpPr/>
          <p:nvPr/>
        </p:nvCxnSpPr>
        <p:spPr>
          <a:xfrm rot="10800000">
            <a:off x="1283250" y="3349650"/>
            <a:ext cx="0" cy="622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9" name="Google Shape;109;p19"/>
          <p:cNvCxnSpPr/>
          <p:nvPr/>
        </p:nvCxnSpPr>
        <p:spPr>
          <a:xfrm rot="10800000">
            <a:off x="1665900" y="3349650"/>
            <a:ext cx="0" cy="622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0" name="Google Shape;110;p19"/>
          <p:cNvCxnSpPr/>
          <p:nvPr/>
        </p:nvCxnSpPr>
        <p:spPr>
          <a:xfrm rot="10800000">
            <a:off x="2147100" y="3367500"/>
            <a:ext cx="0" cy="622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1" name="Google Shape;111;p19"/>
          <p:cNvCxnSpPr/>
          <p:nvPr/>
        </p:nvCxnSpPr>
        <p:spPr>
          <a:xfrm rot="10800000">
            <a:off x="2721025" y="3349650"/>
            <a:ext cx="0" cy="622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2" name="Google Shape;112;p19"/>
          <p:cNvSpPr/>
          <p:nvPr/>
        </p:nvSpPr>
        <p:spPr>
          <a:xfrm>
            <a:off x="3010350" y="3990300"/>
            <a:ext cx="2580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?</a:t>
            </a:r>
            <a:endParaRPr/>
          </a:p>
        </p:txBody>
      </p:sp>
      <p:cxnSp>
        <p:nvCxnSpPr>
          <p:cNvPr id="113" name="Google Shape;113;p19"/>
          <p:cNvCxnSpPr/>
          <p:nvPr/>
        </p:nvCxnSpPr>
        <p:spPr>
          <a:xfrm rot="10800000">
            <a:off x="3139350" y="3367500"/>
            <a:ext cx="0" cy="622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4" name="Google Shape;114;p19"/>
          <p:cNvCxnSpPr/>
          <p:nvPr/>
        </p:nvCxnSpPr>
        <p:spPr>
          <a:xfrm rot="10800000">
            <a:off x="4006875" y="1411800"/>
            <a:ext cx="0" cy="2559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5" name="Google Shape;115;p19"/>
          <p:cNvSpPr/>
          <p:nvPr/>
        </p:nvSpPr>
        <p:spPr>
          <a:xfrm>
            <a:off x="3729700" y="1042500"/>
            <a:ext cx="6051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</a:t>
            </a:r>
            <a:endParaRPr/>
          </a:p>
        </p:txBody>
      </p:sp>
      <p:grpSp>
        <p:nvGrpSpPr>
          <p:cNvPr id="116" name="Google Shape;116;p19"/>
          <p:cNvGrpSpPr/>
          <p:nvPr/>
        </p:nvGrpSpPr>
        <p:grpSpPr>
          <a:xfrm>
            <a:off x="4835850" y="3331800"/>
            <a:ext cx="605100" cy="1009950"/>
            <a:chOff x="3354850" y="3461700"/>
            <a:chExt cx="605100" cy="1009950"/>
          </a:xfrm>
        </p:grpSpPr>
        <p:sp>
          <p:nvSpPr>
            <p:cNvPr id="117" name="Google Shape;117;p19"/>
            <p:cNvSpPr/>
            <p:nvPr/>
          </p:nvSpPr>
          <p:spPr>
            <a:xfrm>
              <a:off x="3354850" y="4102350"/>
              <a:ext cx="605100" cy="3693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The</a:t>
              </a:r>
              <a:endParaRPr/>
            </a:p>
          </p:txBody>
        </p:sp>
        <p:cxnSp>
          <p:nvCxnSpPr>
            <p:cNvPr id="118" name="Google Shape;118;p19"/>
            <p:cNvCxnSpPr/>
            <p:nvPr/>
          </p:nvCxnSpPr>
          <p:spPr>
            <a:xfrm rot="10800000">
              <a:off x="3657400" y="3461700"/>
              <a:ext cx="0" cy="62280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19" name="Google Shape;119;p19"/>
          <p:cNvSpPr/>
          <p:nvPr/>
        </p:nvSpPr>
        <p:spPr>
          <a:xfrm>
            <a:off x="3774100" y="1042500"/>
            <a:ext cx="5163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sky</a:t>
            </a:r>
            <a:endParaRPr/>
          </a:p>
        </p:txBody>
      </p:sp>
      <p:grpSp>
        <p:nvGrpSpPr>
          <p:cNvPr id="120" name="Google Shape;120;p19"/>
          <p:cNvGrpSpPr/>
          <p:nvPr/>
        </p:nvGrpSpPr>
        <p:grpSpPr>
          <a:xfrm>
            <a:off x="5454375" y="3331800"/>
            <a:ext cx="605100" cy="1009950"/>
            <a:chOff x="3354850" y="3461700"/>
            <a:chExt cx="605100" cy="1009950"/>
          </a:xfrm>
        </p:grpSpPr>
        <p:sp>
          <p:nvSpPr>
            <p:cNvPr id="121" name="Google Shape;121;p19"/>
            <p:cNvSpPr/>
            <p:nvPr/>
          </p:nvSpPr>
          <p:spPr>
            <a:xfrm>
              <a:off x="3354850" y="4102350"/>
              <a:ext cx="605100" cy="3693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sky</a:t>
              </a:r>
              <a:endParaRPr/>
            </a:p>
          </p:txBody>
        </p:sp>
        <p:cxnSp>
          <p:nvCxnSpPr>
            <p:cNvPr id="122" name="Google Shape;122;p19"/>
            <p:cNvCxnSpPr/>
            <p:nvPr/>
          </p:nvCxnSpPr>
          <p:spPr>
            <a:xfrm rot="10800000">
              <a:off x="3657400" y="3461700"/>
              <a:ext cx="0" cy="62280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123" name="Google Shape;123;p19"/>
          <p:cNvGrpSpPr/>
          <p:nvPr/>
        </p:nvGrpSpPr>
        <p:grpSpPr>
          <a:xfrm>
            <a:off x="6072900" y="3331800"/>
            <a:ext cx="865500" cy="1009950"/>
            <a:chOff x="3354850" y="3461700"/>
            <a:chExt cx="865500" cy="1009950"/>
          </a:xfrm>
        </p:grpSpPr>
        <p:sp>
          <p:nvSpPr>
            <p:cNvPr id="124" name="Google Shape;124;p19"/>
            <p:cNvSpPr/>
            <p:nvPr/>
          </p:nvSpPr>
          <p:spPr>
            <a:xfrm>
              <a:off x="3354850" y="4102350"/>
              <a:ext cx="865500" cy="3693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appears</a:t>
              </a:r>
              <a:endParaRPr/>
            </a:p>
          </p:txBody>
        </p:sp>
        <p:cxnSp>
          <p:nvCxnSpPr>
            <p:cNvPr id="125" name="Google Shape;125;p19"/>
            <p:cNvCxnSpPr/>
            <p:nvPr/>
          </p:nvCxnSpPr>
          <p:spPr>
            <a:xfrm rot="10800000">
              <a:off x="3787600" y="3461700"/>
              <a:ext cx="0" cy="62280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26" name="Google Shape;126;p19"/>
          <p:cNvSpPr/>
          <p:nvPr/>
        </p:nvSpPr>
        <p:spPr>
          <a:xfrm>
            <a:off x="3599500" y="1042500"/>
            <a:ext cx="8655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appears</a:t>
            </a:r>
            <a:endParaRPr/>
          </a:p>
        </p:txBody>
      </p:sp>
      <p:sp>
        <p:nvSpPr>
          <p:cNvPr id="127" name="Google Shape;127;p19"/>
          <p:cNvSpPr/>
          <p:nvPr/>
        </p:nvSpPr>
        <p:spPr>
          <a:xfrm>
            <a:off x="3729700" y="1042500"/>
            <a:ext cx="6051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blue</a:t>
            </a:r>
            <a:endParaRPr/>
          </a:p>
        </p:txBody>
      </p:sp>
      <p:grpSp>
        <p:nvGrpSpPr>
          <p:cNvPr id="128" name="Google Shape;128;p19"/>
          <p:cNvGrpSpPr/>
          <p:nvPr/>
        </p:nvGrpSpPr>
        <p:grpSpPr>
          <a:xfrm>
            <a:off x="6951825" y="3331800"/>
            <a:ext cx="605100" cy="1009950"/>
            <a:chOff x="3354850" y="3461700"/>
            <a:chExt cx="605100" cy="1009950"/>
          </a:xfrm>
        </p:grpSpPr>
        <p:sp>
          <p:nvSpPr>
            <p:cNvPr id="129" name="Google Shape;129;p19"/>
            <p:cNvSpPr/>
            <p:nvPr/>
          </p:nvSpPr>
          <p:spPr>
            <a:xfrm>
              <a:off x="3354850" y="4102350"/>
              <a:ext cx="605100" cy="3693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blue</a:t>
              </a:r>
              <a:endParaRPr/>
            </a:p>
          </p:txBody>
        </p:sp>
        <p:cxnSp>
          <p:nvCxnSpPr>
            <p:cNvPr id="130" name="Google Shape;130;p19"/>
            <p:cNvCxnSpPr/>
            <p:nvPr/>
          </p:nvCxnSpPr>
          <p:spPr>
            <a:xfrm rot="10800000">
              <a:off x="3657400" y="3461700"/>
              <a:ext cx="0" cy="62280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31" name="Google Shape;131;p19"/>
          <p:cNvSpPr/>
          <p:nvPr/>
        </p:nvSpPr>
        <p:spPr>
          <a:xfrm>
            <a:off x="3548750" y="1042500"/>
            <a:ext cx="9162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because</a:t>
            </a:r>
            <a:endParaRPr/>
          </a:p>
        </p:txBody>
      </p:sp>
      <p:grpSp>
        <p:nvGrpSpPr>
          <p:cNvPr id="132" name="Google Shape;132;p19"/>
          <p:cNvGrpSpPr/>
          <p:nvPr/>
        </p:nvGrpSpPr>
        <p:grpSpPr>
          <a:xfrm>
            <a:off x="7496450" y="3331800"/>
            <a:ext cx="916200" cy="1009950"/>
            <a:chOff x="3354850" y="3461700"/>
            <a:chExt cx="916200" cy="1009950"/>
          </a:xfrm>
        </p:grpSpPr>
        <p:sp>
          <p:nvSpPr>
            <p:cNvPr id="133" name="Google Shape;133;p19"/>
            <p:cNvSpPr/>
            <p:nvPr/>
          </p:nvSpPr>
          <p:spPr>
            <a:xfrm>
              <a:off x="3354850" y="4102350"/>
              <a:ext cx="916200" cy="3693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because</a:t>
              </a:r>
              <a:endParaRPr/>
            </a:p>
          </p:txBody>
        </p:sp>
        <p:cxnSp>
          <p:nvCxnSpPr>
            <p:cNvPr id="134" name="Google Shape;134;p19"/>
            <p:cNvCxnSpPr/>
            <p:nvPr/>
          </p:nvCxnSpPr>
          <p:spPr>
            <a:xfrm rot="10800000">
              <a:off x="3657400" y="3461700"/>
              <a:ext cx="0" cy="62280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35" name="Google Shape;135;p19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it work</a:t>
            </a:r>
            <a:r>
              <a:rPr lang="en"/>
              <a:t>? </a:t>
            </a:r>
            <a:endParaRPr/>
          </a:p>
        </p:txBody>
      </p:sp>
      <p:sp>
        <p:nvSpPr>
          <p:cNvPr id="136" name="Google Shape;136;p19"/>
          <p:cNvSpPr/>
          <p:nvPr/>
        </p:nvSpPr>
        <p:spPr>
          <a:xfrm>
            <a:off x="3234038" y="3990300"/>
            <a:ext cx="6873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[End]</a:t>
            </a:r>
            <a:endParaRPr/>
          </a:p>
        </p:txBody>
      </p:sp>
      <p:cxnSp>
        <p:nvCxnSpPr>
          <p:cNvPr id="137" name="Google Shape;137;p19"/>
          <p:cNvCxnSpPr/>
          <p:nvPr/>
        </p:nvCxnSpPr>
        <p:spPr>
          <a:xfrm rot="10800000">
            <a:off x="3571300" y="3349650"/>
            <a:ext cx="0" cy="622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8" name="Google Shape;138;p19"/>
          <p:cNvSpPr/>
          <p:nvPr/>
        </p:nvSpPr>
        <p:spPr>
          <a:xfrm>
            <a:off x="4169175" y="3972450"/>
            <a:ext cx="6873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[Start]</a:t>
            </a:r>
            <a:endParaRPr/>
          </a:p>
        </p:txBody>
      </p:sp>
      <p:cxnSp>
        <p:nvCxnSpPr>
          <p:cNvPr id="139" name="Google Shape;139;p19"/>
          <p:cNvCxnSpPr/>
          <p:nvPr/>
        </p:nvCxnSpPr>
        <p:spPr>
          <a:xfrm rot="10800000">
            <a:off x="4506438" y="3331800"/>
            <a:ext cx="0" cy="622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0" name="Google Shape;140;p19"/>
          <p:cNvSpPr txBox="1"/>
          <p:nvPr/>
        </p:nvSpPr>
        <p:spPr>
          <a:xfrm>
            <a:off x="649950" y="2902325"/>
            <a:ext cx="327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|---------- Input Sequence —-------------|</a:t>
            </a:r>
            <a:endParaRPr/>
          </a:p>
        </p:txBody>
      </p:sp>
      <p:sp>
        <p:nvSpPr>
          <p:cNvPr id="141" name="Google Shape;141;p19"/>
          <p:cNvSpPr txBox="1"/>
          <p:nvPr/>
        </p:nvSpPr>
        <p:spPr>
          <a:xfrm>
            <a:off x="4169175" y="2902325"/>
            <a:ext cx="419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|------------------- Output Sequence —----------------|</a:t>
            </a:r>
            <a:endParaRPr/>
          </a:p>
        </p:txBody>
      </p:sp>
      <p:sp>
        <p:nvSpPr>
          <p:cNvPr id="142" name="Google Shape;142;p19"/>
          <p:cNvSpPr/>
          <p:nvPr/>
        </p:nvSpPr>
        <p:spPr>
          <a:xfrm>
            <a:off x="1586100" y="4648300"/>
            <a:ext cx="1122000" cy="255900"/>
          </a:xfrm>
          <a:prstGeom prst="roundRect">
            <a:avLst>
              <a:gd fmla="val 28156" name="adj"/>
            </a:avLst>
          </a:prstGeom>
          <a:solidFill>
            <a:srgbClr val="99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Tokenize</a:t>
            </a:r>
            <a:endParaRPr sz="1500"/>
          </a:p>
        </p:txBody>
      </p:sp>
      <p:sp>
        <p:nvSpPr>
          <p:cNvPr id="143" name="Google Shape;143;p19"/>
          <p:cNvSpPr/>
          <p:nvPr/>
        </p:nvSpPr>
        <p:spPr>
          <a:xfrm>
            <a:off x="4783275" y="1099200"/>
            <a:ext cx="1276200" cy="255900"/>
          </a:xfrm>
          <a:prstGeom prst="roundRect">
            <a:avLst>
              <a:gd fmla="val 28156" name="adj"/>
            </a:avLst>
          </a:prstGeom>
          <a:solidFill>
            <a:srgbClr val="99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Detokenize</a:t>
            </a:r>
            <a:endParaRPr sz="1500"/>
          </a:p>
        </p:txBody>
      </p:sp>
      <p:cxnSp>
        <p:nvCxnSpPr>
          <p:cNvPr id="144" name="Google Shape;144;p19"/>
          <p:cNvCxnSpPr>
            <a:stCxn id="142" idx="0"/>
            <a:endCxn id="104" idx="2"/>
          </p:cNvCxnSpPr>
          <p:nvPr/>
        </p:nvCxnSpPr>
        <p:spPr>
          <a:xfrm rot="10800000">
            <a:off x="2147100" y="4359700"/>
            <a:ext cx="0" cy="288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5" name="Google Shape;145;p19"/>
          <p:cNvCxnSpPr>
            <a:stCxn id="100" idx="3"/>
            <a:endCxn id="142" idx="1"/>
          </p:cNvCxnSpPr>
          <p:nvPr/>
        </p:nvCxnSpPr>
        <p:spPr>
          <a:xfrm flipH="1" rot="10800000">
            <a:off x="1203500" y="4776250"/>
            <a:ext cx="382500" cy="29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6" name="Google Shape;146;p19"/>
          <p:cNvCxnSpPr>
            <a:stCxn id="131" idx="3"/>
            <a:endCxn id="143" idx="1"/>
          </p:cNvCxnSpPr>
          <p:nvPr/>
        </p:nvCxnSpPr>
        <p:spPr>
          <a:xfrm>
            <a:off x="4464950" y="1227150"/>
            <a:ext cx="3183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7" name="Google Shape;147;p19"/>
          <p:cNvCxnSpPr>
            <a:stCxn id="143" idx="3"/>
          </p:cNvCxnSpPr>
          <p:nvPr/>
        </p:nvCxnSpPr>
        <p:spPr>
          <a:xfrm>
            <a:off x="6059475" y="1227150"/>
            <a:ext cx="3660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8" name="Google Shape;148;p19"/>
          <p:cNvSpPr txBox="1"/>
          <p:nvPr/>
        </p:nvSpPr>
        <p:spPr>
          <a:xfrm>
            <a:off x="6552350" y="862750"/>
            <a:ext cx="2288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“The sky appears blue because …”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49" name="Google Shape;149;p19"/>
          <p:cNvSpPr txBox="1"/>
          <p:nvPr/>
        </p:nvSpPr>
        <p:spPr>
          <a:xfrm>
            <a:off x="1512900" y="-21450"/>
            <a:ext cx="7631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2"/>
                </a:solidFill>
              </a:rPr>
              <a:t>Peeling the onion</a:t>
            </a:r>
            <a:endParaRPr sz="2800"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it work?</a:t>
            </a:r>
            <a:endParaRPr/>
          </a:p>
        </p:txBody>
      </p:sp>
      <p:sp>
        <p:nvSpPr>
          <p:cNvPr id="155" name="Google Shape;155;p20"/>
          <p:cNvSpPr txBox="1"/>
          <p:nvPr/>
        </p:nvSpPr>
        <p:spPr>
          <a:xfrm>
            <a:off x="1512900" y="-21450"/>
            <a:ext cx="7631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2"/>
                </a:solidFill>
              </a:rPr>
              <a:t>Transformers</a:t>
            </a:r>
            <a:endParaRPr sz="2800">
              <a:solidFill>
                <a:schemeClr val="lt2"/>
              </a:solidFill>
            </a:endParaRPr>
          </a:p>
        </p:txBody>
      </p:sp>
      <p:sp>
        <p:nvSpPr>
          <p:cNvPr id="156" name="Google Shape;156;p20"/>
          <p:cNvSpPr txBox="1"/>
          <p:nvPr>
            <p:ph idx="1" type="body"/>
          </p:nvPr>
        </p:nvSpPr>
        <p:spPr>
          <a:xfrm>
            <a:off x="1128750" y="1987550"/>
            <a:ext cx="6886500" cy="21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we’ve </a:t>
            </a:r>
            <a:r>
              <a:rPr lang="en"/>
              <a:t>described so far is not specific to ChatGPT - it really is just a description of any Sequence-to-Sequence model.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Let’s dig in a bit more…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/>
          <p:nvPr>
            <p:ph type="title"/>
          </p:nvPr>
        </p:nvSpPr>
        <p:spPr>
          <a:xfrm>
            <a:off x="0" y="18375"/>
            <a:ext cx="9144000" cy="5727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it work?</a:t>
            </a:r>
            <a:endParaRPr/>
          </a:p>
        </p:txBody>
      </p:sp>
      <p:sp>
        <p:nvSpPr>
          <p:cNvPr id="162" name="Google Shape;162;p21"/>
          <p:cNvSpPr/>
          <p:nvPr/>
        </p:nvSpPr>
        <p:spPr>
          <a:xfrm>
            <a:off x="315875" y="526675"/>
            <a:ext cx="8106900" cy="3983100"/>
          </a:xfrm>
          <a:prstGeom prst="roundRect">
            <a:avLst>
              <a:gd fmla="val 7136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Chat GPT</a:t>
            </a:r>
            <a:endParaRPr sz="1700"/>
          </a:p>
        </p:txBody>
      </p:sp>
      <p:cxnSp>
        <p:nvCxnSpPr>
          <p:cNvPr id="163" name="Google Shape;163;p21"/>
          <p:cNvCxnSpPr/>
          <p:nvPr/>
        </p:nvCxnSpPr>
        <p:spPr>
          <a:xfrm rot="10800000">
            <a:off x="927500" y="4355325"/>
            <a:ext cx="0" cy="359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4" name="Google Shape;164;p21"/>
          <p:cNvCxnSpPr/>
          <p:nvPr/>
        </p:nvCxnSpPr>
        <p:spPr>
          <a:xfrm rot="10800000">
            <a:off x="1389650" y="4345031"/>
            <a:ext cx="0" cy="359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5" name="Google Shape;165;p21"/>
          <p:cNvCxnSpPr/>
          <p:nvPr/>
        </p:nvCxnSpPr>
        <p:spPr>
          <a:xfrm rot="10800000">
            <a:off x="1772300" y="4345031"/>
            <a:ext cx="0" cy="359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6" name="Google Shape;166;p21"/>
          <p:cNvCxnSpPr/>
          <p:nvPr/>
        </p:nvCxnSpPr>
        <p:spPr>
          <a:xfrm rot="10800000">
            <a:off x="2253500" y="4355325"/>
            <a:ext cx="0" cy="359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7" name="Google Shape;167;p21"/>
          <p:cNvCxnSpPr/>
          <p:nvPr/>
        </p:nvCxnSpPr>
        <p:spPr>
          <a:xfrm rot="10800000">
            <a:off x="2827425" y="4345031"/>
            <a:ext cx="0" cy="359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8" name="Google Shape;168;p21"/>
          <p:cNvCxnSpPr/>
          <p:nvPr/>
        </p:nvCxnSpPr>
        <p:spPr>
          <a:xfrm rot="10800000">
            <a:off x="3245750" y="4355325"/>
            <a:ext cx="0" cy="359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9" name="Google Shape;169;p21"/>
          <p:cNvCxnSpPr/>
          <p:nvPr/>
        </p:nvCxnSpPr>
        <p:spPr>
          <a:xfrm rot="10800000">
            <a:off x="3677700" y="4345031"/>
            <a:ext cx="0" cy="359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0" name="Google Shape;170;p21"/>
          <p:cNvCxnSpPr/>
          <p:nvPr/>
        </p:nvCxnSpPr>
        <p:spPr>
          <a:xfrm rot="10800000">
            <a:off x="4772725" y="4394425"/>
            <a:ext cx="0" cy="359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1" name="Google Shape;171;p21"/>
          <p:cNvSpPr/>
          <p:nvPr/>
        </p:nvSpPr>
        <p:spPr>
          <a:xfrm>
            <a:off x="624950" y="4714425"/>
            <a:ext cx="6051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</a:t>
            </a:r>
            <a:endParaRPr/>
          </a:p>
        </p:txBody>
      </p:sp>
      <p:sp>
        <p:nvSpPr>
          <p:cNvPr id="172" name="Google Shape;172;p21"/>
          <p:cNvSpPr/>
          <p:nvPr/>
        </p:nvSpPr>
        <p:spPr>
          <a:xfrm>
            <a:off x="1230050" y="4714425"/>
            <a:ext cx="3192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</a:t>
            </a:r>
            <a:endParaRPr/>
          </a:p>
        </p:txBody>
      </p:sp>
      <p:sp>
        <p:nvSpPr>
          <p:cNvPr id="173" name="Google Shape;173;p21"/>
          <p:cNvSpPr/>
          <p:nvPr/>
        </p:nvSpPr>
        <p:spPr>
          <a:xfrm>
            <a:off x="1549250" y="4714425"/>
            <a:ext cx="4461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</a:t>
            </a:r>
            <a:endParaRPr/>
          </a:p>
        </p:txBody>
      </p:sp>
      <p:sp>
        <p:nvSpPr>
          <p:cNvPr id="174" name="Google Shape;174;p21"/>
          <p:cNvSpPr/>
          <p:nvPr/>
        </p:nvSpPr>
        <p:spPr>
          <a:xfrm>
            <a:off x="1995350" y="4714425"/>
            <a:ext cx="5163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sky</a:t>
            </a:r>
            <a:endParaRPr/>
          </a:p>
        </p:txBody>
      </p:sp>
      <p:sp>
        <p:nvSpPr>
          <p:cNvPr id="175" name="Google Shape;175;p21"/>
          <p:cNvSpPr/>
          <p:nvPr/>
        </p:nvSpPr>
        <p:spPr>
          <a:xfrm>
            <a:off x="2511650" y="4714425"/>
            <a:ext cx="6051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blue</a:t>
            </a:r>
            <a:endParaRPr/>
          </a:p>
        </p:txBody>
      </p:sp>
      <p:sp>
        <p:nvSpPr>
          <p:cNvPr id="176" name="Google Shape;176;p21"/>
          <p:cNvSpPr/>
          <p:nvPr/>
        </p:nvSpPr>
        <p:spPr>
          <a:xfrm>
            <a:off x="1009650" y="1143288"/>
            <a:ext cx="2166900" cy="1348200"/>
          </a:xfrm>
          <a:prstGeom prst="roundRect">
            <a:avLst>
              <a:gd fmla="val 28156" name="adj"/>
            </a:avLst>
          </a:prstGeom>
          <a:solidFill>
            <a:srgbClr val="5F708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Encoder</a:t>
            </a:r>
            <a:endParaRPr sz="1500"/>
          </a:p>
        </p:txBody>
      </p:sp>
      <p:sp>
        <p:nvSpPr>
          <p:cNvPr id="177" name="Google Shape;177;p21"/>
          <p:cNvSpPr/>
          <p:nvPr/>
        </p:nvSpPr>
        <p:spPr>
          <a:xfrm>
            <a:off x="3116750" y="4714425"/>
            <a:ext cx="2580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?</a:t>
            </a:r>
            <a:endParaRPr/>
          </a:p>
        </p:txBody>
      </p:sp>
      <p:sp>
        <p:nvSpPr>
          <p:cNvPr id="178" name="Google Shape;178;p21"/>
          <p:cNvSpPr/>
          <p:nvPr/>
        </p:nvSpPr>
        <p:spPr>
          <a:xfrm>
            <a:off x="5102125" y="4747650"/>
            <a:ext cx="6051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</a:t>
            </a:r>
            <a:endParaRPr/>
          </a:p>
        </p:txBody>
      </p:sp>
      <p:cxnSp>
        <p:nvCxnSpPr>
          <p:cNvPr id="179" name="Google Shape;179;p21"/>
          <p:cNvCxnSpPr/>
          <p:nvPr/>
        </p:nvCxnSpPr>
        <p:spPr>
          <a:xfrm rot="10800000">
            <a:off x="5404685" y="4394425"/>
            <a:ext cx="0" cy="359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0" name="Google Shape;180;p21"/>
          <p:cNvSpPr/>
          <p:nvPr/>
        </p:nvSpPr>
        <p:spPr>
          <a:xfrm>
            <a:off x="5720650" y="4747650"/>
            <a:ext cx="6051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sky</a:t>
            </a:r>
            <a:endParaRPr/>
          </a:p>
        </p:txBody>
      </p:sp>
      <p:cxnSp>
        <p:nvCxnSpPr>
          <p:cNvPr id="181" name="Google Shape;181;p21"/>
          <p:cNvCxnSpPr/>
          <p:nvPr/>
        </p:nvCxnSpPr>
        <p:spPr>
          <a:xfrm rot="10800000">
            <a:off x="6023207" y="4394425"/>
            <a:ext cx="0" cy="359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2" name="Google Shape;182;p21"/>
          <p:cNvSpPr/>
          <p:nvPr/>
        </p:nvSpPr>
        <p:spPr>
          <a:xfrm>
            <a:off x="6339175" y="4747650"/>
            <a:ext cx="8655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appears</a:t>
            </a:r>
            <a:endParaRPr/>
          </a:p>
        </p:txBody>
      </p:sp>
      <p:cxnSp>
        <p:nvCxnSpPr>
          <p:cNvPr id="183" name="Google Shape;183;p21"/>
          <p:cNvCxnSpPr/>
          <p:nvPr/>
        </p:nvCxnSpPr>
        <p:spPr>
          <a:xfrm rot="10800000">
            <a:off x="6771928" y="4394425"/>
            <a:ext cx="0" cy="359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4" name="Google Shape;184;p21"/>
          <p:cNvSpPr/>
          <p:nvPr/>
        </p:nvSpPr>
        <p:spPr>
          <a:xfrm>
            <a:off x="7218100" y="4747650"/>
            <a:ext cx="6051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blue</a:t>
            </a:r>
            <a:endParaRPr/>
          </a:p>
        </p:txBody>
      </p:sp>
      <p:cxnSp>
        <p:nvCxnSpPr>
          <p:cNvPr id="185" name="Google Shape;185;p21"/>
          <p:cNvCxnSpPr/>
          <p:nvPr/>
        </p:nvCxnSpPr>
        <p:spPr>
          <a:xfrm rot="10800000">
            <a:off x="7520650" y="4394425"/>
            <a:ext cx="0" cy="359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6" name="Google Shape;186;p21"/>
          <p:cNvSpPr/>
          <p:nvPr/>
        </p:nvSpPr>
        <p:spPr>
          <a:xfrm>
            <a:off x="3340438" y="4714425"/>
            <a:ext cx="6873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[End]</a:t>
            </a:r>
            <a:endParaRPr/>
          </a:p>
        </p:txBody>
      </p:sp>
      <p:sp>
        <p:nvSpPr>
          <p:cNvPr id="187" name="Google Shape;187;p21"/>
          <p:cNvSpPr/>
          <p:nvPr/>
        </p:nvSpPr>
        <p:spPr>
          <a:xfrm>
            <a:off x="4435450" y="4747650"/>
            <a:ext cx="6873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[Start]</a:t>
            </a:r>
            <a:endParaRPr/>
          </a:p>
        </p:txBody>
      </p:sp>
      <p:sp>
        <p:nvSpPr>
          <p:cNvPr id="188" name="Google Shape;188;p21"/>
          <p:cNvSpPr/>
          <p:nvPr/>
        </p:nvSpPr>
        <p:spPr>
          <a:xfrm>
            <a:off x="7006875" y="67925"/>
            <a:ext cx="916200" cy="369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because</a:t>
            </a:r>
            <a:endParaRPr/>
          </a:p>
        </p:txBody>
      </p:sp>
      <p:sp>
        <p:nvSpPr>
          <p:cNvPr id="189" name="Google Shape;189;p21"/>
          <p:cNvSpPr/>
          <p:nvPr/>
        </p:nvSpPr>
        <p:spPr>
          <a:xfrm>
            <a:off x="781825" y="3978700"/>
            <a:ext cx="3171900" cy="369300"/>
          </a:xfrm>
          <a:prstGeom prst="roundRect">
            <a:avLst>
              <a:gd fmla="val 28156" name="adj"/>
            </a:avLst>
          </a:prstGeom>
          <a:solidFill>
            <a:srgbClr val="5F708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Embedding Func (word2vec)</a:t>
            </a:r>
            <a:endParaRPr sz="1500"/>
          </a:p>
        </p:txBody>
      </p:sp>
      <p:cxnSp>
        <p:nvCxnSpPr>
          <p:cNvPr id="190" name="Google Shape;190;p21"/>
          <p:cNvCxnSpPr/>
          <p:nvPr/>
        </p:nvCxnSpPr>
        <p:spPr>
          <a:xfrm rot="10800000">
            <a:off x="1675700" y="3722675"/>
            <a:ext cx="0" cy="248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1" name="Google Shape;191;p21"/>
          <p:cNvCxnSpPr/>
          <p:nvPr/>
        </p:nvCxnSpPr>
        <p:spPr>
          <a:xfrm rot="10800000">
            <a:off x="1822400" y="3715544"/>
            <a:ext cx="0" cy="248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192" name="Google Shape;192;p21"/>
          <p:cNvGrpSpPr/>
          <p:nvPr/>
        </p:nvGrpSpPr>
        <p:grpSpPr>
          <a:xfrm>
            <a:off x="1620800" y="3354425"/>
            <a:ext cx="134400" cy="397800"/>
            <a:chOff x="823500" y="3384175"/>
            <a:chExt cx="134400" cy="397800"/>
          </a:xfrm>
        </p:grpSpPr>
        <p:sp>
          <p:nvSpPr>
            <p:cNvPr id="193" name="Google Shape;193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6" name="Google Shape;196;p21"/>
          <p:cNvGrpSpPr/>
          <p:nvPr/>
        </p:nvGrpSpPr>
        <p:grpSpPr>
          <a:xfrm>
            <a:off x="1755200" y="3354425"/>
            <a:ext cx="134400" cy="397800"/>
            <a:chOff x="823500" y="3384175"/>
            <a:chExt cx="134400" cy="397800"/>
          </a:xfrm>
        </p:grpSpPr>
        <p:sp>
          <p:nvSpPr>
            <p:cNvPr id="197" name="Google Shape;197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00" name="Google Shape;200;p21"/>
          <p:cNvCxnSpPr/>
          <p:nvPr/>
        </p:nvCxnSpPr>
        <p:spPr>
          <a:xfrm rot="10800000">
            <a:off x="1951600" y="3722675"/>
            <a:ext cx="0" cy="248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01" name="Google Shape;201;p21"/>
          <p:cNvGrpSpPr/>
          <p:nvPr/>
        </p:nvGrpSpPr>
        <p:grpSpPr>
          <a:xfrm>
            <a:off x="1896700" y="3354425"/>
            <a:ext cx="134400" cy="397800"/>
            <a:chOff x="823500" y="3384175"/>
            <a:chExt cx="134400" cy="397800"/>
          </a:xfrm>
        </p:grpSpPr>
        <p:sp>
          <p:nvSpPr>
            <p:cNvPr id="202" name="Google Shape;202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05" name="Google Shape;205;p21"/>
          <p:cNvCxnSpPr/>
          <p:nvPr/>
        </p:nvCxnSpPr>
        <p:spPr>
          <a:xfrm rot="10800000">
            <a:off x="2093100" y="3722675"/>
            <a:ext cx="0" cy="248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06" name="Google Shape;206;p21"/>
          <p:cNvGrpSpPr/>
          <p:nvPr/>
        </p:nvGrpSpPr>
        <p:grpSpPr>
          <a:xfrm>
            <a:off x="2038200" y="3354425"/>
            <a:ext cx="134400" cy="397800"/>
            <a:chOff x="823500" y="3384175"/>
            <a:chExt cx="134400" cy="397800"/>
          </a:xfrm>
        </p:grpSpPr>
        <p:sp>
          <p:nvSpPr>
            <p:cNvPr id="207" name="Google Shape;207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10" name="Google Shape;210;p21"/>
          <p:cNvCxnSpPr/>
          <p:nvPr/>
        </p:nvCxnSpPr>
        <p:spPr>
          <a:xfrm rot="10800000">
            <a:off x="2246900" y="3715544"/>
            <a:ext cx="0" cy="248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11" name="Google Shape;211;p21"/>
          <p:cNvGrpSpPr/>
          <p:nvPr/>
        </p:nvGrpSpPr>
        <p:grpSpPr>
          <a:xfrm>
            <a:off x="2179700" y="3354425"/>
            <a:ext cx="134400" cy="397800"/>
            <a:chOff x="823500" y="3384175"/>
            <a:chExt cx="134400" cy="397800"/>
          </a:xfrm>
        </p:grpSpPr>
        <p:sp>
          <p:nvSpPr>
            <p:cNvPr id="212" name="Google Shape;212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15" name="Google Shape;215;p21"/>
          <p:cNvCxnSpPr/>
          <p:nvPr/>
        </p:nvCxnSpPr>
        <p:spPr>
          <a:xfrm rot="10800000">
            <a:off x="2376100" y="3722675"/>
            <a:ext cx="0" cy="248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16" name="Google Shape;216;p21"/>
          <p:cNvGrpSpPr/>
          <p:nvPr/>
        </p:nvGrpSpPr>
        <p:grpSpPr>
          <a:xfrm>
            <a:off x="2321200" y="3354425"/>
            <a:ext cx="134400" cy="397800"/>
            <a:chOff x="823500" y="3384175"/>
            <a:chExt cx="134400" cy="397800"/>
          </a:xfrm>
        </p:grpSpPr>
        <p:sp>
          <p:nvSpPr>
            <p:cNvPr id="217" name="Google Shape;217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20" name="Google Shape;220;p21"/>
          <p:cNvCxnSpPr/>
          <p:nvPr/>
        </p:nvCxnSpPr>
        <p:spPr>
          <a:xfrm rot="10800000">
            <a:off x="2517600" y="3722675"/>
            <a:ext cx="0" cy="248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21" name="Google Shape;221;p21"/>
          <p:cNvGrpSpPr/>
          <p:nvPr/>
        </p:nvGrpSpPr>
        <p:grpSpPr>
          <a:xfrm>
            <a:off x="2462700" y="3354425"/>
            <a:ext cx="134400" cy="397800"/>
            <a:chOff x="823500" y="3384175"/>
            <a:chExt cx="134400" cy="397800"/>
          </a:xfrm>
        </p:grpSpPr>
        <p:sp>
          <p:nvSpPr>
            <p:cNvPr id="222" name="Google Shape;222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5" name="Google Shape;225;p21"/>
          <p:cNvSpPr/>
          <p:nvPr/>
        </p:nvSpPr>
        <p:spPr>
          <a:xfrm>
            <a:off x="1908450" y="2859075"/>
            <a:ext cx="369300" cy="369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+</a:t>
            </a:r>
            <a:endParaRPr/>
          </a:p>
        </p:txBody>
      </p:sp>
      <p:grpSp>
        <p:nvGrpSpPr>
          <p:cNvPr id="226" name="Google Shape;226;p21"/>
          <p:cNvGrpSpPr/>
          <p:nvPr/>
        </p:nvGrpSpPr>
        <p:grpSpPr>
          <a:xfrm>
            <a:off x="361250" y="2844825"/>
            <a:ext cx="134400" cy="397800"/>
            <a:chOff x="823500" y="3384175"/>
            <a:chExt cx="134400" cy="397800"/>
          </a:xfrm>
        </p:grpSpPr>
        <p:sp>
          <p:nvSpPr>
            <p:cNvPr id="227" name="Google Shape;227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0" name="Google Shape;230;p21"/>
          <p:cNvGrpSpPr/>
          <p:nvPr/>
        </p:nvGrpSpPr>
        <p:grpSpPr>
          <a:xfrm>
            <a:off x="495650" y="2844825"/>
            <a:ext cx="134400" cy="397800"/>
            <a:chOff x="823500" y="3384175"/>
            <a:chExt cx="134400" cy="397800"/>
          </a:xfrm>
        </p:grpSpPr>
        <p:sp>
          <p:nvSpPr>
            <p:cNvPr id="231" name="Google Shape;231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4" name="Google Shape;234;p21"/>
          <p:cNvGrpSpPr/>
          <p:nvPr/>
        </p:nvGrpSpPr>
        <p:grpSpPr>
          <a:xfrm>
            <a:off x="637150" y="2844825"/>
            <a:ext cx="134400" cy="397800"/>
            <a:chOff x="823500" y="3384175"/>
            <a:chExt cx="134400" cy="397800"/>
          </a:xfrm>
        </p:grpSpPr>
        <p:sp>
          <p:nvSpPr>
            <p:cNvPr id="235" name="Google Shape;235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8" name="Google Shape;238;p21"/>
          <p:cNvGrpSpPr/>
          <p:nvPr/>
        </p:nvGrpSpPr>
        <p:grpSpPr>
          <a:xfrm>
            <a:off x="778650" y="2844825"/>
            <a:ext cx="134400" cy="397800"/>
            <a:chOff x="823500" y="3384175"/>
            <a:chExt cx="134400" cy="397800"/>
          </a:xfrm>
        </p:grpSpPr>
        <p:sp>
          <p:nvSpPr>
            <p:cNvPr id="239" name="Google Shape;239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2" name="Google Shape;242;p21"/>
          <p:cNvGrpSpPr/>
          <p:nvPr/>
        </p:nvGrpSpPr>
        <p:grpSpPr>
          <a:xfrm>
            <a:off x="920150" y="2844825"/>
            <a:ext cx="134400" cy="397800"/>
            <a:chOff x="823500" y="3384175"/>
            <a:chExt cx="134400" cy="397800"/>
          </a:xfrm>
        </p:grpSpPr>
        <p:sp>
          <p:nvSpPr>
            <p:cNvPr id="243" name="Google Shape;243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6" name="Google Shape;246;p21"/>
          <p:cNvGrpSpPr/>
          <p:nvPr/>
        </p:nvGrpSpPr>
        <p:grpSpPr>
          <a:xfrm>
            <a:off x="1061650" y="2844825"/>
            <a:ext cx="134400" cy="397800"/>
            <a:chOff x="823500" y="3384175"/>
            <a:chExt cx="134400" cy="397800"/>
          </a:xfrm>
        </p:grpSpPr>
        <p:sp>
          <p:nvSpPr>
            <p:cNvPr id="247" name="Google Shape;247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0" name="Google Shape;250;p21"/>
          <p:cNvGrpSpPr/>
          <p:nvPr/>
        </p:nvGrpSpPr>
        <p:grpSpPr>
          <a:xfrm>
            <a:off x="1203150" y="2844825"/>
            <a:ext cx="134400" cy="397800"/>
            <a:chOff x="823500" y="3384175"/>
            <a:chExt cx="134400" cy="397800"/>
          </a:xfrm>
        </p:grpSpPr>
        <p:sp>
          <p:nvSpPr>
            <p:cNvPr id="251" name="Google Shape;251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54" name="Google Shape;254;p21"/>
          <p:cNvCxnSpPr>
            <a:stCxn id="252" idx="3"/>
            <a:endCxn id="225" idx="2"/>
          </p:cNvCxnSpPr>
          <p:nvPr/>
        </p:nvCxnSpPr>
        <p:spPr>
          <a:xfrm>
            <a:off x="1337550" y="3043725"/>
            <a:ext cx="5709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5" name="Google Shape;255;p21"/>
          <p:cNvCxnSpPr>
            <a:stCxn id="207" idx="0"/>
          </p:cNvCxnSpPr>
          <p:nvPr/>
        </p:nvCxnSpPr>
        <p:spPr>
          <a:xfrm rot="10800000">
            <a:off x="2093100" y="3180425"/>
            <a:ext cx="12300" cy="174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6" name="Google Shape;256;p21"/>
          <p:cNvCxnSpPr>
            <a:stCxn id="225" idx="0"/>
            <a:endCxn id="176" idx="2"/>
          </p:cNvCxnSpPr>
          <p:nvPr/>
        </p:nvCxnSpPr>
        <p:spPr>
          <a:xfrm rot="10800000">
            <a:off x="2093100" y="2491575"/>
            <a:ext cx="0" cy="3675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7" name="Google Shape;257;p21"/>
          <p:cNvCxnSpPr/>
          <p:nvPr/>
        </p:nvCxnSpPr>
        <p:spPr>
          <a:xfrm rot="10800000">
            <a:off x="3300900" y="1333775"/>
            <a:ext cx="0" cy="248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8" name="Google Shape;258;p21"/>
          <p:cNvCxnSpPr/>
          <p:nvPr/>
        </p:nvCxnSpPr>
        <p:spPr>
          <a:xfrm rot="10800000">
            <a:off x="3308031" y="1480475"/>
            <a:ext cx="0" cy="248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59" name="Google Shape;259;p21"/>
          <p:cNvGrpSpPr/>
          <p:nvPr/>
        </p:nvGrpSpPr>
        <p:grpSpPr>
          <a:xfrm rot="5400000">
            <a:off x="3527400" y="1271525"/>
            <a:ext cx="134400" cy="397800"/>
            <a:chOff x="823500" y="3384175"/>
            <a:chExt cx="134400" cy="397800"/>
          </a:xfrm>
        </p:grpSpPr>
        <p:sp>
          <p:nvSpPr>
            <p:cNvPr id="260" name="Google Shape;260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3" name="Google Shape;263;p21"/>
          <p:cNvGrpSpPr/>
          <p:nvPr/>
        </p:nvGrpSpPr>
        <p:grpSpPr>
          <a:xfrm rot="5400000">
            <a:off x="3527400" y="1405925"/>
            <a:ext cx="134400" cy="397800"/>
            <a:chOff x="823500" y="3384175"/>
            <a:chExt cx="134400" cy="397800"/>
          </a:xfrm>
        </p:grpSpPr>
        <p:sp>
          <p:nvSpPr>
            <p:cNvPr id="264" name="Google Shape;264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67" name="Google Shape;267;p21"/>
          <p:cNvCxnSpPr/>
          <p:nvPr/>
        </p:nvCxnSpPr>
        <p:spPr>
          <a:xfrm rot="10800000">
            <a:off x="3300900" y="1609675"/>
            <a:ext cx="0" cy="248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68" name="Google Shape;268;p21"/>
          <p:cNvGrpSpPr/>
          <p:nvPr/>
        </p:nvGrpSpPr>
        <p:grpSpPr>
          <a:xfrm rot="5400000">
            <a:off x="3527400" y="1547425"/>
            <a:ext cx="134400" cy="397800"/>
            <a:chOff x="823500" y="3384175"/>
            <a:chExt cx="134400" cy="397800"/>
          </a:xfrm>
        </p:grpSpPr>
        <p:sp>
          <p:nvSpPr>
            <p:cNvPr id="269" name="Google Shape;269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72" name="Google Shape;272;p21"/>
          <p:cNvCxnSpPr/>
          <p:nvPr/>
        </p:nvCxnSpPr>
        <p:spPr>
          <a:xfrm rot="10800000">
            <a:off x="3300900" y="1751175"/>
            <a:ext cx="0" cy="248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73" name="Google Shape;273;p21"/>
          <p:cNvGrpSpPr/>
          <p:nvPr/>
        </p:nvGrpSpPr>
        <p:grpSpPr>
          <a:xfrm rot="5400000">
            <a:off x="3527400" y="1688925"/>
            <a:ext cx="134400" cy="397800"/>
            <a:chOff x="823500" y="3384175"/>
            <a:chExt cx="134400" cy="397800"/>
          </a:xfrm>
        </p:grpSpPr>
        <p:sp>
          <p:nvSpPr>
            <p:cNvPr id="274" name="Google Shape;274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77" name="Google Shape;277;p21"/>
          <p:cNvCxnSpPr/>
          <p:nvPr/>
        </p:nvCxnSpPr>
        <p:spPr>
          <a:xfrm rot="10800000">
            <a:off x="3308031" y="1904975"/>
            <a:ext cx="0" cy="248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78" name="Google Shape;278;p21"/>
          <p:cNvGrpSpPr/>
          <p:nvPr/>
        </p:nvGrpSpPr>
        <p:grpSpPr>
          <a:xfrm rot="5400000">
            <a:off x="3527400" y="1830425"/>
            <a:ext cx="134400" cy="397800"/>
            <a:chOff x="823500" y="3384175"/>
            <a:chExt cx="134400" cy="397800"/>
          </a:xfrm>
        </p:grpSpPr>
        <p:sp>
          <p:nvSpPr>
            <p:cNvPr id="279" name="Google Shape;279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82" name="Google Shape;282;p21"/>
          <p:cNvCxnSpPr/>
          <p:nvPr/>
        </p:nvCxnSpPr>
        <p:spPr>
          <a:xfrm rot="10800000">
            <a:off x="3300900" y="2034175"/>
            <a:ext cx="0" cy="248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83" name="Google Shape;283;p21"/>
          <p:cNvGrpSpPr/>
          <p:nvPr/>
        </p:nvGrpSpPr>
        <p:grpSpPr>
          <a:xfrm rot="5400000">
            <a:off x="3527400" y="1971925"/>
            <a:ext cx="134400" cy="397800"/>
            <a:chOff x="823500" y="3384175"/>
            <a:chExt cx="134400" cy="397800"/>
          </a:xfrm>
        </p:grpSpPr>
        <p:sp>
          <p:nvSpPr>
            <p:cNvPr id="284" name="Google Shape;284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87" name="Google Shape;287;p21"/>
          <p:cNvCxnSpPr/>
          <p:nvPr/>
        </p:nvCxnSpPr>
        <p:spPr>
          <a:xfrm rot="10800000">
            <a:off x="3300900" y="2175675"/>
            <a:ext cx="0" cy="248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88" name="Google Shape;288;p21"/>
          <p:cNvGrpSpPr/>
          <p:nvPr/>
        </p:nvGrpSpPr>
        <p:grpSpPr>
          <a:xfrm rot="5400000">
            <a:off x="3527400" y="2113425"/>
            <a:ext cx="134400" cy="397800"/>
            <a:chOff x="823500" y="3384175"/>
            <a:chExt cx="134400" cy="397800"/>
          </a:xfrm>
        </p:grpSpPr>
        <p:sp>
          <p:nvSpPr>
            <p:cNvPr id="289" name="Google Shape;289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2" name="Google Shape;292;p21"/>
          <p:cNvSpPr/>
          <p:nvPr/>
        </p:nvSpPr>
        <p:spPr>
          <a:xfrm>
            <a:off x="4961750" y="1794321"/>
            <a:ext cx="2166900" cy="914700"/>
          </a:xfrm>
          <a:prstGeom prst="roundRect">
            <a:avLst>
              <a:gd fmla="val 28156" name="adj"/>
            </a:avLst>
          </a:prstGeom>
          <a:solidFill>
            <a:srgbClr val="5F708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Decoder</a:t>
            </a:r>
            <a:endParaRPr sz="1500"/>
          </a:p>
        </p:txBody>
      </p:sp>
      <p:sp>
        <p:nvSpPr>
          <p:cNvPr id="293" name="Google Shape;293;p21"/>
          <p:cNvSpPr/>
          <p:nvPr/>
        </p:nvSpPr>
        <p:spPr>
          <a:xfrm>
            <a:off x="4580125" y="4018475"/>
            <a:ext cx="3171900" cy="369300"/>
          </a:xfrm>
          <a:prstGeom prst="roundRect">
            <a:avLst>
              <a:gd fmla="val 28156" name="adj"/>
            </a:avLst>
          </a:prstGeom>
          <a:solidFill>
            <a:srgbClr val="5F708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Embedding Func (word2vec)</a:t>
            </a:r>
            <a:endParaRPr sz="1500"/>
          </a:p>
        </p:txBody>
      </p:sp>
      <p:cxnSp>
        <p:nvCxnSpPr>
          <p:cNvPr id="294" name="Google Shape;294;p21"/>
          <p:cNvCxnSpPr/>
          <p:nvPr/>
        </p:nvCxnSpPr>
        <p:spPr>
          <a:xfrm rot="10800000">
            <a:off x="5474000" y="3762450"/>
            <a:ext cx="0" cy="248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5" name="Google Shape;295;p21"/>
          <p:cNvCxnSpPr/>
          <p:nvPr/>
        </p:nvCxnSpPr>
        <p:spPr>
          <a:xfrm rot="10800000">
            <a:off x="5620700" y="3755319"/>
            <a:ext cx="0" cy="248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96" name="Google Shape;296;p21"/>
          <p:cNvGrpSpPr/>
          <p:nvPr/>
        </p:nvGrpSpPr>
        <p:grpSpPr>
          <a:xfrm>
            <a:off x="5419100" y="3394200"/>
            <a:ext cx="134400" cy="397800"/>
            <a:chOff x="823500" y="3384175"/>
            <a:chExt cx="134400" cy="397800"/>
          </a:xfrm>
        </p:grpSpPr>
        <p:sp>
          <p:nvSpPr>
            <p:cNvPr id="297" name="Google Shape;297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0" name="Google Shape;300;p21"/>
          <p:cNvGrpSpPr/>
          <p:nvPr/>
        </p:nvGrpSpPr>
        <p:grpSpPr>
          <a:xfrm>
            <a:off x="5553500" y="3394200"/>
            <a:ext cx="134400" cy="397800"/>
            <a:chOff x="823500" y="3384175"/>
            <a:chExt cx="134400" cy="397800"/>
          </a:xfrm>
        </p:grpSpPr>
        <p:sp>
          <p:nvSpPr>
            <p:cNvPr id="301" name="Google Shape;301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04" name="Google Shape;304;p21"/>
          <p:cNvCxnSpPr/>
          <p:nvPr/>
        </p:nvCxnSpPr>
        <p:spPr>
          <a:xfrm rot="10800000">
            <a:off x="5749900" y="3762450"/>
            <a:ext cx="0" cy="248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305" name="Google Shape;305;p21"/>
          <p:cNvGrpSpPr/>
          <p:nvPr/>
        </p:nvGrpSpPr>
        <p:grpSpPr>
          <a:xfrm>
            <a:off x="5695000" y="3394200"/>
            <a:ext cx="134400" cy="397800"/>
            <a:chOff x="823500" y="3384175"/>
            <a:chExt cx="134400" cy="397800"/>
          </a:xfrm>
        </p:grpSpPr>
        <p:sp>
          <p:nvSpPr>
            <p:cNvPr id="306" name="Google Shape;306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09" name="Google Shape;309;p21"/>
          <p:cNvCxnSpPr/>
          <p:nvPr/>
        </p:nvCxnSpPr>
        <p:spPr>
          <a:xfrm rot="10800000">
            <a:off x="5891400" y="3762450"/>
            <a:ext cx="0" cy="248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310" name="Google Shape;310;p21"/>
          <p:cNvGrpSpPr/>
          <p:nvPr/>
        </p:nvGrpSpPr>
        <p:grpSpPr>
          <a:xfrm>
            <a:off x="5836500" y="3394200"/>
            <a:ext cx="134400" cy="397800"/>
            <a:chOff x="823500" y="3384175"/>
            <a:chExt cx="134400" cy="397800"/>
          </a:xfrm>
        </p:grpSpPr>
        <p:sp>
          <p:nvSpPr>
            <p:cNvPr id="311" name="Google Shape;311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14" name="Google Shape;314;p21"/>
          <p:cNvCxnSpPr/>
          <p:nvPr/>
        </p:nvCxnSpPr>
        <p:spPr>
          <a:xfrm rot="10800000">
            <a:off x="6045200" y="3755319"/>
            <a:ext cx="0" cy="248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315" name="Google Shape;315;p21"/>
          <p:cNvGrpSpPr/>
          <p:nvPr/>
        </p:nvGrpSpPr>
        <p:grpSpPr>
          <a:xfrm>
            <a:off x="5978000" y="3394200"/>
            <a:ext cx="134400" cy="397800"/>
            <a:chOff x="823500" y="3384175"/>
            <a:chExt cx="134400" cy="397800"/>
          </a:xfrm>
        </p:grpSpPr>
        <p:sp>
          <p:nvSpPr>
            <p:cNvPr id="316" name="Google Shape;316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9" name="Google Shape;319;p21"/>
          <p:cNvSpPr/>
          <p:nvPr/>
        </p:nvSpPr>
        <p:spPr>
          <a:xfrm>
            <a:off x="5650725" y="2898850"/>
            <a:ext cx="369300" cy="3693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+</a:t>
            </a:r>
            <a:endParaRPr/>
          </a:p>
        </p:txBody>
      </p:sp>
      <p:grpSp>
        <p:nvGrpSpPr>
          <p:cNvPr id="320" name="Google Shape;320;p21"/>
          <p:cNvGrpSpPr/>
          <p:nvPr/>
        </p:nvGrpSpPr>
        <p:grpSpPr>
          <a:xfrm>
            <a:off x="4435450" y="2884600"/>
            <a:ext cx="134400" cy="397800"/>
            <a:chOff x="823500" y="3384175"/>
            <a:chExt cx="134400" cy="397800"/>
          </a:xfrm>
        </p:grpSpPr>
        <p:sp>
          <p:nvSpPr>
            <p:cNvPr id="321" name="Google Shape;321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4" name="Google Shape;324;p21"/>
          <p:cNvGrpSpPr/>
          <p:nvPr/>
        </p:nvGrpSpPr>
        <p:grpSpPr>
          <a:xfrm>
            <a:off x="4576950" y="2884600"/>
            <a:ext cx="134400" cy="397800"/>
            <a:chOff x="823500" y="3384175"/>
            <a:chExt cx="134400" cy="397800"/>
          </a:xfrm>
        </p:grpSpPr>
        <p:sp>
          <p:nvSpPr>
            <p:cNvPr id="325" name="Google Shape;325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8" name="Google Shape;328;p21"/>
          <p:cNvGrpSpPr/>
          <p:nvPr/>
        </p:nvGrpSpPr>
        <p:grpSpPr>
          <a:xfrm>
            <a:off x="4718450" y="2884600"/>
            <a:ext cx="134400" cy="397800"/>
            <a:chOff x="823500" y="3384175"/>
            <a:chExt cx="134400" cy="397800"/>
          </a:xfrm>
        </p:grpSpPr>
        <p:sp>
          <p:nvSpPr>
            <p:cNvPr id="329" name="Google Shape;329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2" name="Google Shape;332;p21"/>
          <p:cNvGrpSpPr/>
          <p:nvPr/>
        </p:nvGrpSpPr>
        <p:grpSpPr>
          <a:xfrm>
            <a:off x="4859950" y="2884600"/>
            <a:ext cx="134400" cy="397800"/>
            <a:chOff x="823500" y="3384175"/>
            <a:chExt cx="134400" cy="397800"/>
          </a:xfrm>
        </p:grpSpPr>
        <p:sp>
          <p:nvSpPr>
            <p:cNvPr id="333" name="Google Shape;333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6" name="Google Shape;336;p21"/>
          <p:cNvGrpSpPr/>
          <p:nvPr/>
        </p:nvGrpSpPr>
        <p:grpSpPr>
          <a:xfrm>
            <a:off x="5001450" y="2884600"/>
            <a:ext cx="134400" cy="397800"/>
            <a:chOff x="823500" y="3384175"/>
            <a:chExt cx="134400" cy="397800"/>
          </a:xfrm>
        </p:grpSpPr>
        <p:sp>
          <p:nvSpPr>
            <p:cNvPr id="337" name="Google Shape;337;p21"/>
            <p:cNvSpPr/>
            <p:nvPr/>
          </p:nvSpPr>
          <p:spPr>
            <a:xfrm>
              <a:off x="823500" y="33841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1"/>
            <p:cNvSpPr/>
            <p:nvPr/>
          </p:nvSpPr>
          <p:spPr>
            <a:xfrm>
              <a:off x="823500" y="35167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1"/>
            <p:cNvSpPr/>
            <p:nvPr/>
          </p:nvSpPr>
          <p:spPr>
            <a:xfrm>
              <a:off x="823500" y="3649375"/>
              <a:ext cx="134400" cy="132600"/>
            </a:xfrm>
            <a:prstGeom prst="rect">
              <a:avLst/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40" name="Google Shape;340;p21"/>
          <p:cNvCxnSpPr>
            <a:stCxn id="338" idx="3"/>
            <a:endCxn id="319" idx="2"/>
          </p:cNvCxnSpPr>
          <p:nvPr/>
        </p:nvCxnSpPr>
        <p:spPr>
          <a:xfrm>
            <a:off x="5135850" y="3083500"/>
            <a:ext cx="5148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1" name="Google Shape;341;p21"/>
          <p:cNvCxnSpPr>
            <a:stCxn id="311" idx="0"/>
          </p:cNvCxnSpPr>
          <p:nvPr/>
        </p:nvCxnSpPr>
        <p:spPr>
          <a:xfrm rot="10800000">
            <a:off x="5891400" y="3220200"/>
            <a:ext cx="12300" cy="174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2" name="Google Shape;342;p21"/>
          <p:cNvCxnSpPr>
            <a:endCxn id="292" idx="1"/>
          </p:cNvCxnSpPr>
          <p:nvPr/>
        </p:nvCxnSpPr>
        <p:spPr>
          <a:xfrm>
            <a:off x="3831350" y="2209071"/>
            <a:ext cx="1130400" cy="42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343" name="Google Shape;343;p21"/>
          <p:cNvGrpSpPr/>
          <p:nvPr/>
        </p:nvGrpSpPr>
        <p:grpSpPr>
          <a:xfrm>
            <a:off x="5070725" y="1029188"/>
            <a:ext cx="1989000" cy="134425"/>
            <a:chOff x="5070725" y="854613"/>
            <a:chExt cx="1989000" cy="134425"/>
          </a:xfrm>
        </p:grpSpPr>
        <p:grpSp>
          <p:nvGrpSpPr>
            <p:cNvPr id="344" name="Google Shape;344;p21"/>
            <p:cNvGrpSpPr/>
            <p:nvPr/>
          </p:nvGrpSpPr>
          <p:grpSpPr>
            <a:xfrm rot="5400000">
              <a:off x="5202425" y="722938"/>
              <a:ext cx="134400" cy="397800"/>
              <a:chOff x="823500" y="3384175"/>
              <a:chExt cx="134400" cy="397800"/>
            </a:xfrm>
          </p:grpSpPr>
          <p:sp>
            <p:nvSpPr>
              <p:cNvPr id="345" name="Google Shape;345;p21"/>
              <p:cNvSpPr/>
              <p:nvPr/>
            </p:nvSpPr>
            <p:spPr>
              <a:xfrm>
                <a:off x="823500" y="3384175"/>
                <a:ext cx="134400" cy="132600"/>
              </a:xfrm>
              <a:prstGeom prst="rect">
                <a:avLst/>
              </a:prstGeom>
              <a:solidFill>
                <a:srgbClr val="9999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" name="Google Shape;346;p21"/>
              <p:cNvSpPr/>
              <p:nvPr/>
            </p:nvSpPr>
            <p:spPr>
              <a:xfrm>
                <a:off x="823500" y="3516775"/>
                <a:ext cx="134400" cy="132600"/>
              </a:xfrm>
              <a:prstGeom prst="rect">
                <a:avLst/>
              </a:prstGeom>
              <a:solidFill>
                <a:srgbClr val="9999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21"/>
              <p:cNvSpPr/>
              <p:nvPr/>
            </p:nvSpPr>
            <p:spPr>
              <a:xfrm>
                <a:off x="823500" y="3649375"/>
                <a:ext cx="134400" cy="132600"/>
              </a:xfrm>
              <a:prstGeom prst="rect">
                <a:avLst/>
              </a:prstGeom>
              <a:solidFill>
                <a:srgbClr val="9999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8" name="Google Shape;348;p21"/>
            <p:cNvGrpSpPr/>
            <p:nvPr/>
          </p:nvGrpSpPr>
          <p:grpSpPr>
            <a:xfrm rot="5400000">
              <a:off x="5600225" y="722925"/>
              <a:ext cx="134400" cy="397800"/>
              <a:chOff x="823500" y="3384175"/>
              <a:chExt cx="134400" cy="397800"/>
            </a:xfrm>
          </p:grpSpPr>
          <p:sp>
            <p:nvSpPr>
              <p:cNvPr id="349" name="Google Shape;349;p21"/>
              <p:cNvSpPr/>
              <p:nvPr/>
            </p:nvSpPr>
            <p:spPr>
              <a:xfrm>
                <a:off x="823500" y="3384175"/>
                <a:ext cx="134400" cy="132600"/>
              </a:xfrm>
              <a:prstGeom prst="rect">
                <a:avLst/>
              </a:prstGeom>
              <a:solidFill>
                <a:srgbClr val="9999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" name="Google Shape;350;p21"/>
              <p:cNvSpPr/>
              <p:nvPr/>
            </p:nvSpPr>
            <p:spPr>
              <a:xfrm>
                <a:off x="823500" y="3516775"/>
                <a:ext cx="134400" cy="132600"/>
              </a:xfrm>
              <a:prstGeom prst="rect">
                <a:avLst/>
              </a:prstGeom>
              <a:solidFill>
                <a:srgbClr val="9999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" name="Google Shape;351;p21"/>
              <p:cNvSpPr/>
              <p:nvPr/>
            </p:nvSpPr>
            <p:spPr>
              <a:xfrm>
                <a:off x="823500" y="3649375"/>
                <a:ext cx="134400" cy="132600"/>
              </a:xfrm>
              <a:prstGeom prst="rect">
                <a:avLst/>
              </a:prstGeom>
              <a:solidFill>
                <a:srgbClr val="9999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52" name="Google Shape;352;p21"/>
            <p:cNvGrpSpPr/>
            <p:nvPr/>
          </p:nvGrpSpPr>
          <p:grpSpPr>
            <a:xfrm rot="5400000">
              <a:off x="5998025" y="722925"/>
              <a:ext cx="134400" cy="397800"/>
              <a:chOff x="823500" y="3384175"/>
              <a:chExt cx="134400" cy="397800"/>
            </a:xfrm>
          </p:grpSpPr>
          <p:sp>
            <p:nvSpPr>
              <p:cNvPr id="353" name="Google Shape;353;p21"/>
              <p:cNvSpPr/>
              <p:nvPr/>
            </p:nvSpPr>
            <p:spPr>
              <a:xfrm>
                <a:off x="823500" y="3384175"/>
                <a:ext cx="134400" cy="132600"/>
              </a:xfrm>
              <a:prstGeom prst="rect">
                <a:avLst/>
              </a:prstGeom>
              <a:solidFill>
                <a:srgbClr val="9999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" name="Google Shape;354;p21"/>
              <p:cNvSpPr/>
              <p:nvPr/>
            </p:nvSpPr>
            <p:spPr>
              <a:xfrm>
                <a:off x="823500" y="3516775"/>
                <a:ext cx="134400" cy="132600"/>
              </a:xfrm>
              <a:prstGeom prst="rect">
                <a:avLst/>
              </a:prstGeom>
              <a:solidFill>
                <a:srgbClr val="9999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" name="Google Shape;355;p21"/>
              <p:cNvSpPr/>
              <p:nvPr/>
            </p:nvSpPr>
            <p:spPr>
              <a:xfrm>
                <a:off x="823500" y="3649375"/>
                <a:ext cx="134400" cy="132600"/>
              </a:xfrm>
              <a:prstGeom prst="rect">
                <a:avLst/>
              </a:prstGeom>
              <a:solidFill>
                <a:srgbClr val="9999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56" name="Google Shape;356;p21"/>
            <p:cNvGrpSpPr/>
            <p:nvPr/>
          </p:nvGrpSpPr>
          <p:grpSpPr>
            <a:xfrm rot="5400000">
              <a:off x="6395825" y="722913"/>
              <a:ext cx="134400" cy="397800"/>
              <a:chOff x="823500" y="3384175"/>
              <a:chExt cx="134400" cy="397800"/>
            </a:xfrm>
          </p:grpSpPr>
          <p:sp>
            <p:nvSpPr>
              <p:cNvPr id="357" name="Google Shape;357;p21"/>
              <p:cNvSpPr/>
              <p:nvPr/>
            </p:nvSpPr>
            <p:spPr>
              <a:xfrm>
                <a:off x="823500" y="3384175"/>
                <a:ext cx="134400" cy="132600"/>
              </a:xfrm>
              <a:prstGeom prst="rect">
                <a:avLst/>
              </a:prstGeom>
              <a:solidFill>
                <a:srgbClr val="9999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" name="Google Shape;358;p21"/>
              <p:cNvSpPr/>
              <p:nvPr/>
            </p:nvSpPr>
            <p:spPr>
              <a:xfrm>
                <a:off x="823500" y="3516775"/>
                <a:ext cx="134400" cy="132600"/>
              </a:xfrm>
              <a:prstGeom prst="rect">
                <a:avLst/>
              </a:prstGeom>
              <a:solidFill>
                <a:srgbClr val="9999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" name="Google Shape;359;p21"/>
              <p:cNvSpPr/>
              <p:nvPr/>
            </p:nvSpPr>
            <p:spPr>
              <a:xfrm>
                <a:off x="823500" y="3649375"/>
                <a:ext cx="134400" cy="132600"/>
              </a:xfrm>
              <a:prstGeom prst="rect">
                <a:avLst/>
              </a:prstGeom>
              <a:solidFill>
                <a:srgbClr val="9999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60" name="Google Shape;360;p21"/>
            <p:cNvGrpSpPr/>
            <p:nvPr/>
          </p:nvGrpSpPr>
          <p:grpSpPr>
            <a:xfrm rot="5400000">
              <a:off x="6793625" y="722938"/>
              <a:ext cx="134400" cy="397800"/>
              <a:chOff x="823500" y="3384175"/>
              <a:chExt cx="134400" cy="397800"/>
            </a:xfrm>
          </p:grpSpPr>
          <p:sp>
            <p:nvSpPr>
              <p:cNvPr id="361" name="Google Shape;361;p21"/>
              <p:cNvSpPr/>
              <p:nvPr/>
            </p:nvSpPr>
            <p:spPr>
              <a:xfrm>
                <a:off x="823500" y="3384175"/>
                <a:ext cx="134400" cy="132600"/>
              </a:xfrm>
              <a:prstGeom prst="rect">
                <a:avLst/>
              </a:prstGeom>
              <a:solidFill>
                <a:srgbClr val="9999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2" name="Google Shape;362;p21"/>
              <p:cNvSpPr/>
              <p:nvPr/>
            </p:nvSpPr>
            <p:spPr>
              <a:xfrm>
                <a:off x="823500" y="3516775"/>
                <a:ext cx="134400" cy="132600"/>
              </a:xfrm>
              <a:prstGeom prst="rect">
                <a:avLst/>
              </a:prstGeom>
              <a:solidFill>
                <a:srgbClr val="9999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" name="Google Shape;363;p21"/>
              <p:cNvSpPr/>
              <p:nvPr/>
            </p:nvSpPr>
            <p:spPr>
              <a:xfrm>
                <a:off x="823500" y="3649375"/>
                <a:ext cx="134400" cy="132600"/>
              </a:xfrm>
              <a:prstGeom prst="rect">
                <a:avLst/>
              </a:prstGeom>
              <a:solidFill>
                <a:srgbClr val="999999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64" name="Google Shape;364;p21"/>
          <p:cNvSpPr/>
          <p:nvPr/>
        </p:nvSpPr>
        <p:spPr>
          <a:xfrm>
            <a:off x="5458000" y="560000"/>
            <a:ext cx="1130400" cy="285900"/>
          </a:xfrm>
          <a:prstGeom prst="roundRect">
            <a:avLst>
              <a:gd fmla="val 28156" name="adj"/>
            </a:avLst>
          </a:prstGeom>
          <a:solidFill>
            <a:srgbClr val="5F708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Sample</a:t>
            </a:r>
            <a:endParaRPr sz="1500"/>
          </a:p>
        </p:txBody>
      </p:sp>
      <p:cxnSp>
        <p:nvCxnSpPr>
          <p:cNvPr id="365" name="Google Shape;365;p21"/>
          <p:cNvCxnSpPr/>
          <p:nvPr/>
        </p:nvCxnSpPr>
        <p:spPr>
          <a:xfrm rot="10800000">
            <a:off x="6051275" y="851750"/>
            <a:ext cx="1800" cy="171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6" name="Google Shape;366;p21"/>
          <p:cNvCxnSpPr/>
          <p:nvPr/>
        </p:nvCxnSpPr>
        <p:spPr>
          <a:xfrm rot="10800000">
            <a:off x="5829225" y="2724850"/>
            <a:ext cx="12300" cy="174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7" name="Google Shape;367;p21"/>
          <p:cNvCxnSpPr/>
          <p:nvPr/>
        </p:nvCxnSpPr>
        <p:spPr>
          <a:xfrm rot="10800000">
            <a:off x="6004925" y="1659325"/>
            <a:ext cx="12300" cy="174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8" name="Google Shape;368;p21"/>
          <p:cNvCxnSpPr/>
          <p:nvPr/>
        </p:nvCxnSpPr>
        <p:spPr>
          <a:xfrm rot="10800000">
            <a:off x="6059075" y="1169475"/>
            <a:ext cx="12300" cy="174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9" name="Google Shape;369;p21"/>
          <p:cNvSpPr/>
          <p:nvPr/>
        </p:nvSpPr>
        <p:spPr>
          <a:xfrm>
            <a:off x="5148875" y="1271000"/>
            <a:ext cx="1832700" cy="359100"/>
          </a:xfrm>
          <a:prstGeom prst="roundRect">
            <a:avLst>
              <a:gd fmla="val 28156" name="adj"/>
            </a:avLst>
          </a:prstGeom>
          <a:solidFill>
            <a:srgbClr val="5F708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Predictor</a:t>
            </a:r>
            <a:endParaRPr sz="1500"/>
          </a:p>
        </p:txBody>
      </p:sp>
      <p:cxnSp>
        <p:nvCxnSpPr>
          <p:cNvPr id="370" name="Google Shape;370;p21"/>
          <p:cNvCxnSpPr>
            <a:stCxn id="364" idx="0"/>
            <a:endCxn id="188" idx="1"/>
          </p:cNvCxnSpPr>
          <p:nvPr/>
        </p:nvCxnSpPr>
        <p:spPr>
          <a:xfrm flipH="1" rot="10800000">
            <a:off x="6023200" y="252500"/>
            <a:ext cx="983700" cy="3075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1" name="Google Shape;371;p21"/>
          <p:cNvSpPr txBox="1"/>
          <p:nvPr/>
        </p:nvSpPr>
        <p:spPr>
          <a:xfrm>
            <a:off x="304400" y="2606050"/>
            <a:ext cx="136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Positional Encoding</a:t>
            </a:r>
            <a:endParaRPr sz="900"/>
          </a:p>
        </p:txBody>
      </p:sp>
      <p:sp>
        <p:nvSpPr>
          <p:cNvPr id="372" name="Google Shape;372;p21"/>
          <p:cNvSpPr txBox="1"/>
          <p:nvPr/>
        </p:nvSpPr>
        <p:spPr>
          <a:xfrm>
            <a:off x="4027750" y="2617475"/>
            <a:ext cx="136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Positional Encoding</a:t>
            </a:r>
            <a:endParaRPr sz="900"/>
          </a:p>
        </p:txBody>
      </p:sp>
      <p:sp>
        <p:nvSpPr>
          <p:cNvPr id="373" name="Google Shape;373;p21"/>
          <p:cNvSpPr txBox="1"/>
          <p:nvPr/>
        </p:nvSpPr>
        <p:spPr>
          <a:xfrm>
            <a:off x="2740025" y="3454400"/>
            <a:ext cx="183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Embedded tokens</a:t>
            </a:r>
            <a:endParaRPr/>
          </a:p>
        </p:txBody>
      </p:sp>
      <p:sp>
        <p:nvSpPr>
          <p:cNvPr id="374" name="Google Shape;374;p21"/>
          <p:cNvSpPr txBox="1"/>
          <p:nvPr/>
        </p:nvSpPr>
        <p:spPr>
          <a:xfrm>
            <a:off x="3245750" y="1076500"/>
            <a:ext cx="113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“meanings”</a:t>
            </a:r>
            <a:endParaRPr/>
          </a:p>
        </p:txBody>
      </p:sp>
      <p:sp>
        <p:nvSpPr>
          <p:cNvPr id="375" name="Google Shape;375;p21"/>
          <p:cNvSpPr txBox="1"/>
          <p:nvPr/>
        </p:nvSpPr>
        <p:spPr>
          <a:xfrm>
            <a:off x="6771925" y="654000"/>
            <a:ext cx="113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p(token)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